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oleObject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49" r:id="rId1"/>
  </p:sldMasterIdLst>
  <p:notesMasterIdLst>
    <p:notesMasterId r:id="rId65"/>
  </p:notesMasterIdLst>
  <p:handoutMasterIdLst>
    <p:handoutMasterId r:id="rId66"/>
  </p:handoutMasterIdLst>
  <p:sldIdLst>
    <p:sldId id="561" r:id="rId2"/>
    <p:sldId id="517" r:id="rId3"/>
    <p:sldId id="518" r:id="rId4"/>
    <p:sldId id="519" r:id="rId5"/>
    <p:sldId id="520" r:id="rId6"/>
    <p:sldId id="559" r:id="rId7"/>
    <p:sldId id="521" r:id="rId8"/>
    <p:sldId id="522" r:id="rId9"/>
    <p:sldId id="523" r:id="rId10"/>
    <p:sldId id="524" r:id="rId11"/>
    <p:sldId id="525" r:id="rId12"/>
    <p:sldId id="526" r:id="rId13"/>
    <p:sldId id="558" r:id="rId14"/>
    <p:sldId id="527" r:id="rId15"/>
    <p:sldId id="528" r:id="rId16"/>
    <p:sldId id="529" r:id="rId17"/>
    <p:sldId id="530" r:id="rId18"/>
    <p:sldId id="531" r:id="rId19"/>
    <p:sldId id="532" r:id="rId20"/>
    <p:sldId id="533" r:id="rId21"/>
    <p:sldId id="534" r:id="rId22"/>
    <p:sldId id="560" r:id="rId23"/>
    <p:sldId id="535" r:id="rId24"/>
    <p:sldId id="536" r:id="rId25"/>
    <p:sldId id="538" r:id="rId26"/>
    <p:sldId id="539" r:id="rId27"/>
    <p:sldId id="540" r:id="rId28"/>
    <p:sldId id="541" r:id="rId29"/>
    <p:sldId id="542" r:id="rId30"/>
    <p:sldId id="543" r:id="rId31"/>
    <p:sldId id="544" r:id="rId32"/>
    <p:sldId id="545" r:id="rId33"/>
    <p:sldId id="546" r:id="rId34"/>
    <p:sldId id="547" r:id="rId35"/>
    <p:sldId id="549" r:id="rId36"/>
    <p:sldId id="550" r:id="rId37"/>
    <p:sldId id="551" r:id="rId38"/>
    <p:sldId id="552" r:id="rId39"/>
    <p:sldId id="553" r:id="rId40"/>
    <p:sldId id="554" r:id="rId41"/>
    <p:sldId id="555" r:id="rId42"/>
    <p:sldId id="556" r:id="rId43"/>
    <p:sldId id="557" r:id="rId44"/>
    <p:sldId id="421" r:id="rId45"/>
    <p:sldId id="449" r:id="rId46"/>
    <p:sldId id="422" r:id="rId47"/>
    <p:sldId id="444" r:id="rId48"/>
    <p:sldId id="424" r:id="rId49"/>
    <p:sldId id="426" r:id="rId50"/>
    <p:sldId id="429" r:id="rId51"/>
    <p:sldId id="430" r:id="rId52"/>
    <p:sldId id="432" r:id="rId53"/>
    <p:sldId id="435" r:id="rId54"/>
    <p:sldId id="436" r:id="rId55"/>
    <p:sldId id="498" r:id="rId56"/>
    <p:sldId id="457" r:id="rId57"/>
    <p:sldId id="458" r:id="rId58"/>
    <p:sldId id="459" r:id="rId59"/>
    <p:sldId id="460" r:id="rId60"/>
    <p:sldId id="461" r:id="rId61"/>
    <p:sldId id="462" r:id="rId62"/>
    <p:sldId id="463" r:id="rId63"/>
    <p:sldId id="464" r:id="rId64"/>
  </p:sldIdLst>
  <p:sldSz cx="9144000" cy="6858000" type="screen4x3"/>
  <p:notesSz cx="6858000" cy="9144000"/>
  <p:custDataLst>
    <p:tags r:id="rId67"/>
  </p:custData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1C5"/>
    <a:srgbClr val="0000FF"/>
    <a:srgbClr val="FF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993" autoAdjust="0"/>
    <p:restoredTop sz="78442" autoAdjust="0"/>
  </p:normalViewPr>
  <p:slideViewPr>
    <p:cSldViewPr>
      <p:cViewPr varScale="1">
        <p:scale>
          <a:sx n="98" d="100"/>
          <a:sy n="98" d="100"/>
        </p:scale>
        <p:origin x="1192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notesMaster" Target="notesMasters/notesMaster1.xml"/><Relationship Id="rId66" Type="http://schemas.openxmlformats.org/officeDocument/2006/relationships/handoutMaster" Target="handoutMasters/handoutMaster1.xml"/><Relationship Id="rId67" Type="http://schemas.openxmlformats.org/officeDocument/2006/relationships/tags" Target="tags/tag1.xml"/><Relationship Id="rId68" Type="http://schemas.openxmlformats.org/officeDocument/2006/relationships/presProps" Target="presProps.xml"/><Relationship Id="rId69" Type="http://schemas.openxmlformats.org/officeDocument/2006/relationships/viewProps" Target="viewProp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theme" Target="theme/theme1.xml"/><Relationship Id="rId71" Type="http://schemas.openxmlformats.org/officeDocument/2006/relationships/tableStyles" Target="tableStyles.xml"/><Relationship Id="rId72" Type="http://schemas.microsoft.com/office/2015/10/relationships/revisionInfo" Target="revisionInfo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wmf"/><Relationship Id="rId2" Type="http://schemas.openxmlformats.org/officeDocument/2006/relationships/image" Target="../media/image24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wmf"/><Relationship Id="rId2" Type="http://schemas.openxmlformats.org/officeDocument/2006/relationships/image" Target="../media/image29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cs typeface="Arial" pitchFamily="34" charset="0"/>
              </a:defRPr>
            </a:lvl1pPr>
          </a:lstStyle>
          <a:p>
            <a:pPr>
              <a:defRPr/>
            </a:pPr>
            <a:fld id="{D40DA6EB-1AA1-42F0-B7CE-67869E4FBD44}" type="datetimeFigureOut">
              <a:rPr lang="en-US"/>
              <a:pPr>
                <a:defRPr/>
              </a:pPr>
              <a:t>9/6/18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cs typeface="Arial" pitchFamily="34" charset="0"/>
              </a:defRPr>
            </a:lvl1pPr>
          </a:lstStyle>
          <a:p>
            <a:pPr>
              <a:defRPr/>
            </a:pPr>
            <a:fld id="{F5A64675-6AB0-4B9D-8821-295C696FC19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40620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656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813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656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656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656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fld id="{05E3A3DA-B80A-4433-8785-EC062E4719D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59122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52757" indent="-289522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58088" indent="-231618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21323" indent="-231618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84558" indent="-231618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47793" indent="-23161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3011028" indent="-23161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74263" indent="-23161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937498" indent="-23161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fld id="{50E24645-8B74-43DE-9A1D-DF95EC4F3990}" type="slidenum">
              <a:rPr lang="en-US" sz="1200">
                <a:latin typeface="Arial" charset="0"/>
              </a:rPr>
              <a:pPr/>
              <a:t>2</a:t>
            </a:fld>
            <a:endParaRPr lang="en-US" sz="1200" dirty="0">
              <a:latin typeface="Arial" charset="0"/>
            </a:endParaRPr>
          </a:p>
        </p:txBody>
      </p:sp>
      <p:sp>
        <p:nvSpPr>
          <p:cNvPr id="49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5807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52757" indent="-289522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58088" indent="-231618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21323" indent="-231618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84558" indent="-231618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47793" indent="-23161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3011028" indent="-23161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74263" indent="-23161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937498" indent="-23161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fld id="{7E96F191-E803-4607-B293-0756D9D2E023}" type="slidenum">
              <a:rPr lang="en-US" sz="1200">
                <a:latin typeface="Arial" charset="0"/>
              </a:rPr>
              <a:pPr/>
              <a:t>11</a:t>
            </a:fld>
            <a:endParaRPr lang="en-US" sz="1200">
              <a:latin typeface="Arial" charset="0"/>
            </a:endParaRPr>
          </a:p>
        </p:txBody>
      </p:sp>
      <p:sp>
        <p:nvSpPr>
          <p:cNvPr id="74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7006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821" indent="-28570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2801" indent="-228561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599922" indent="-228561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042" indent="-228561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162" indent="-22856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282" indent="-22856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8403" indent="-22856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5523" indent="-22856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fld id="{128ADC66-FA4B-4D7E-9296-489EAD4E435F}" type="slidenum">
              <a:rPr lang="en-US" sz="1200">
                <a:solidFill>
                  <a:prstClr val="black"/>
                </a:solidFill>
                <a:latin typeface="Arial" charset="0"/>
              </a:rPr>
              <a:pPr/>
              <a:t>12</a:t>
            </a:fld>
            <a:endParaRPr lang="en-US" sz="1200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757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0082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52757" indent="-289522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58088" indent="-231618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21323" indent="-231618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84558" indent="-231618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47793" indent="-23161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3011028" indent="-23161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74263" indent="-23161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937498" indent="-23161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fld id="{7E96F191-E803-4607-B293-0756D9D2E023}" type="slidenum">
              <a:rPr lang="en-US" sz="1200">
                <a:latin typeface="Arial" charset="0"/>
              </a:rPr>
              <a:pPr/>
              <a:t>13</a:t>
            </a:fld>
            <a:endParaRPr lang="en-US" sz="1200">
              <a:latin typeface="Arial" charset="0"/>
            </a:endParaRPr>
          </a:p>
        </p:txBody>
      </p:sp>
      <p:sp>
        <p:nvSpPr>
          <p:cNvPr id="74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03492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fld id="{537DB02E-1E65-484C-B56D-C53AB3F954AD}" type="slidenum">
              <a:rPr lang="en-US" sz="1200" smtClean="0">
                <a:latin typeface="Arial" charset="0"/>
              </a:rPr>
              <a:pPr/>
              <a:t>14</a:t>
            </a:fld>
            <a:endParaRPr lang="en-US" sz="1200">
              <a:latin typeface="Arial" charset="0"/>
            </a:endParaRPr>
          </a:p>
        </p:txBody>
      </p:sp>
      <p:sp>
        <p:nvSpPr>
          <p:cNvPr id="501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1486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fld id="{8E63A791-F3D0-4CCF-ABB4-9268E2BEDA36}" type="slidenum">
              <a:rPr lang="en-US" sz="1200" smtClean="0">
                <a:latin typeface="Arial" charset="0"/>
              </a:rPr>
              <a:pPr/>
              <a:t>15</a:t>
            </a:fld>
            <a:endParaRPr lang="en-US" sz="1200">
              <a:latin typeface="Arial" charset="0"/>
            </a:endParaRPr>
          </a:p>
        </p:txBody>
      </p:sp>
      <p:sp>
        <p:nvSpPr>
          <p:cNvPr id="512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2523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fld id="{FDA2085A-8E51-4E12-A99C-9BA3520289CB}" type="slidenum">
              <a:rPr lang="en-US" sz="1200" smtClean="0">
                <a:latin typeface="Arial" charset="0"/>
              </a:rPr>
              <a:pPr/>
              <a:t>16</a:t>
            </a:fld>
            <a:endParaRPr lang="en-US" sz="1200">
              <a:latin typeface="Arial" charset="0"/>
            </a:endParaRPr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 smtClean="0"/>
          </a:p>
          <a:p>
            <a:pPr>
              <a:buFont typeface="Symbol" pitchFamily="18" charset="2"/>
              <a:buNone/>
            </a:pPr>
            <a:r>
              <a:rPr lang="en-US" sz="2800" i="1" dirty="0" smtClean="0">
                <a:solidFill>
                  <a:schemeClr val="accent2"/>
                </a:solidFill>
              </a:rPr>
              <a:t>P</a:t>
            </a:r>
            <a:r>
              <a:rPr lang="en-US" b="0" dirty="0" smtClean="0"/>
              <a:t>erformance measure</a:t>
            </a:r>
            <a:r>
              <a:rPr lang="en-US" dirty="0" smtClean="0"/>
              <a:t>: </a:t>
            </a:r>
          </a:p>
          <a:p>
            <a:pPr lvl="1"/>
            <a:r>
              <a:rPr lang="en-US" dirty="0" smtClean="0"/>
              <a:t>safe, fast, legal, comfortable, maximize profits</a:t>
            </a:r>
          </a:p>
          <a:p>
            <a:pPr>
              <a:buFont typeface="Symbol" pitchFamily="18" charset="2"/>
              <a:buNone/>
            </a:pPr>
            <a:r>
              <a:rPr lang="en-US" sz="2800" i="1" dirty="0" smtClean="0">
                <a:solidFill>
                  <a:schemeClr val="accent2"/>
                </a:solidFill>
              </a:rPr>
              <a:t>E</a:t>
            </a:r>
            <a:r>
              <a:rPr lang="en-US" b="0" dirty="0" smtClean="0"/>
              <a:t>nvironment</a:t>
            </a:r>
            <a:r>
              <a:rPr lang="en-US" dirty="0" smtClean="0"/>
              <a:t>: </a:t>
            </a:r>
          </a:p>
          <a:p>
            <a:pPr lvl="1"/>
            <a:r>
              <a:rPr lang="en-US" dirty="0" smtClean="0"/>
              <a:t>roads, other traffic, pedestrians, customers</a:t>
            </a:r>
          </a:p>
          <a:p>
            <a:pPr>
              <a:buFont typeface="Symbol" pitchFamily="18" charset="2"/>
              <a:buNone/>
            </a:pPr>
            <a:r>
              <a:rPr lang="en-US" sz="2800" i="1" dirty="0" smtClean="0">
                <a:solidFill>
                  <a:schemeClr val="accent2"/>
                </a:solidFill>
              </a:rPr>
              <a:t>A</a:t>
            </a:r>
            <a:r>
              <a:rPr lang="en-US" b="0" dirty="0" smtClean="0"/>
              <a:t>ctuators</a:t>
            </a:r>
            <a:r>
              <a:rPr lang="en-US" dirty="0" smtClean="0"/>
              <a:t>: </a:t>
            </a:r>
          </a:p>
          <a:p>
            <a:pPr lvl="1"/>
            <a:r>
              <a:rPr lang="en-US" dirty="0" smtClean="0"/>
              <a:t>steering, accelerator, brake, signal, horn</a:t>
            </a:r>
          </a:p>
          <a:p>
            <a:pPr>
              <a:buFont typeface="Symbol" pitchFamily="18" charset="2"/>
              <a:buNone/>
            </a:pPr>
            <a:r>
              <a:rPr lang="en-US" sz="2800" i="1" dirty="0" smtClean="0">
                <a:solidFill>
                  <a:schemeClr val="accent2"/>
                </a:solidFill>
              </a:rPr>
              <a:t>S</a:t>
            </a:r>
            <a:r>
              <a:rPr lang="en-US" b="0" dirty="0" smtClean="0"/>
              <a:t>ensors</a:t>
            </a:r>
            <a:r>
              <a:rPr lang="en-US" dirty="0" smtClean="0"/>
              <a:t>: </a:t>
            </a:r>
          </a:p>
          <a:p>
            <a:pPr lvl="1"/>
            <a:r>
              <a:rPr lang="en-US" dirty="0" smtClean="0"/>
              <a:t>cameras, sonar, speedometer, GPS</a:t>
            </a:r>
            <a:endParaRPr lang="en-US" b="1" i="1" dirty="0" smtClean="0"/>
          </a:p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25170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fld id="{483A255B-7C9F-4B66-A5FA-7BEC5AA1E9D0}" type="slidenum">
              <a:rPr lang="en-US" sz="1200" smtClean="0">
                <a:latin typeface="Arial" charset="0"/>
              </a:rPr>
              <a:pPr/>
              <a:t>17</a:t>
            </a:fld>
            <a:endParaRPr lang="en-US" sz="1200">
              <a:latin typeface="Arial" charset="0"/>
            </a:endParaRPr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sz="1200" b="0" i="1" u="none" strike="noStrike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Lidar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acronym for </a:t>
            </a:r>
            <a:r>
              <a:rPr lang="en-US" sz="1200" b="0" i="1" u="none" strike="noStrike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light detection and ranging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84593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fld id="{49BD0CAD-8264-418C-B6B8-A9F1FA9A3E1B}" type="slidenum">
              <a:rPr lang="en-US" sz="1200" smtClean="0">
                <a:latin typeface="Arial" charset="0"/>
              </a:rPr>
              <a:pPr/>
              <a:t>18</a:t>
            </a:fld>
            <a:endParaRPr lang="en-US" sz="1200">
              <a:latin typeface="Arial" charset="0"/>
            </a:endParaRPr>
          </a:p>
        </p:txBody>
      </p:sp>
      <p:sp>
        <p:nvSpPr>
          <p:cNvPr id="573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1571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fld id="{28C200FD-C1FC-4478-9A7F-B77FF39EDBAF}" type="slidenum">
              <a:rPr lang="en-US" sz="1200" smtClean="0">
                <a:latin typeface="Arial" charset="0"/>
              </a:rPr>
              <a:pPr/>
              <a:t>19</a:t>
            </a:fld>
            <a:endParaRPr lang="en-US" sz="1200">
              <a:latin typeface="Arial" charset="0"/>
            </a:endParaRPr>
          </a:p>
        </p:txBody>
      </p:sp>
      <p:sp>
        <p:nvSpPr>
          <p:cNvPr id="60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228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fld id="{2071B144-9631-43E6-B559-784503AE2E83}" type="slidenum">
              <a:rPr lang="en-US" sz="1200" smtClean="0">
                <a:latin typeface="Arial" charset="0"/>
              </a:rPr>
              <a:pPr/>
              <a:t>20</a:t>
            </a:fld>
            <a:endParaRPr lang="en-US" sz="1200">
              <a:latin typeface="Arial" charset="0"/>
            </a:endParaRPr>
          </a:p>
        </p:txBody>
      </p:sp>
      <p:sp>
        <p:nvSpPr>
          <p:cNvPr id="583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358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fld id="{537DB02E-1E65-484C-B56D-C53AB3F954AD}" type="slidenum">
              <a:rPr lang="en-US" sz="1200" smtClean="0">
                <a:latin typeface="Arial" charset="0"/>
              </a:rPr>
              <a:pPr/>
              <a:t>3</a:t>
            </a:fld>
            <a:endParaRPr lang="en-US" sz="1200" dirty="0">
              <a:latin typeface="Arial" charset="0"/>
            </a:endParaRPr>
          </a:p>
        </p:txBody>
      </p:sp>
      <p:sp>
        <p:nvSpPr>
          <p:cNvPr id="501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238769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fld id="{0EAE90D1-CFF1-4D6F-8AFF-DD5F15EF11DF}" type="slidenum">
              <a:rPr lang="en-US" sz="1200" smtClean="0">
                <a:latin typeface="Arial" charset="0"/>
              </a:rPr>
              <a:pPr/>
              <a:t>21</a:t>
            </a:fld>
            <a:endParaRPr lang="en-US" sz="1200">
              <a:latin typeface="Arial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dirty="0" smtClean="0"/>
              <a:t>Multi-agent: Does</a:t>
            </a:r>
            <a:r>
              <a:rPr lang="en-US" baseline="0" dirty="0" smtClean="0"/>
              <a:t> agent A (the taxi driver) need to treat object B (another vehicle) as an agent, or can it merely be treated as an object behaving according to the laws of physics?  Is B’s behavior best described as maximizing a performance measure?  Does that also depend on agent A’s behavior?  Is it competitive or cooperative? </a:t>
            </a:r>
          </a:p>
          <a:p>
            <a:pPr eaLnBrk="1" hangingPunct="1"/>
            <a:endParaRPr lang="en-US" baseline="0" dirty="0" smtClean="0"/>
          </a:p>
          <a:p>
            <a:pPr eaLnBrk="1" hangingPunct="1"/>
            <a:r>
              <a:rPr lang="en-US" baseline="0" dirty="0" smtClean="0"/>
              <a:t>CCB </a:t>
            </a:r>
            <a:r>
              <a:rPr lang="mr-IN" baseline="0" dirty="0" smtClean="0"/>
              <a:t>–</a:t>
            </a:r>
            <a:r>
              <a:rPr lang="en-US" baseline="0" dirty="0" smtClean="0"/>
              <a:t> write the next slide on the board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74512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5E3A3DA-B80A-4433-8785-EC062E4719D3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10634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fld id="{1976CAF0-4EF1-425F-846C-F65CA0265A85}" type="slidenum">
              <a:rPr lang="en-US" altLang="en-US" sz="1200" smtClean="0">
                <a:latin typeface="Times" pitchFamily="18" charset="0"/>
              </a:rPr>
              <a:pPr/>
              <a:t>23</a:t>
            </a:fld>
            <a:endParaRPr lang="en-US" altLang="en-US" sz="1200">
              <a:latin typeface="Times" pitchFamily="18" charset="0"/>
            </a:endParaRPr>
          </a:p>
        </p:txBody>
      </p:sp>
      <p:sp>
        <p:nvSpPr>
          <p:cNvPr id="686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17610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fld id="{E47C43EE-0BB9-48DA-8087-1251C6B7EC15}" type="slidenum">
              <a:rPr lang="en-US" altLang="en-US" sz="1200" smtClean="0">
                <a:latin typeface="Times" pitchFamily="18" charset="0"/>
              </a:rPr>
              <a:pPr/>
              <a:t>24</a:t>
            </a:fld>
            <a:endParaRPr lang="en-US" altLang="en-US" sz="1200">
              <a:latin typeface="Times" pitchFamily="18" charset="0"/>
            </a:endParaRPr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95573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5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84184" indent="-301609">
              <a:defRPr sz="25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206437" indent="-241287">
              <a:defRPr sz="25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89011" indent="-241287">
              <a:defRPr sz="25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171586" indent="-241287">
              <a:defRPr sz="25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654160" indent="-241287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3136735" indent="-241287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619310" indent="-241287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4101884" indent="-241287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fld id="{11B6EA1D-F15E-4EE9-8297-807B6F2587F0}" type="slidenum">
              <a:rPr lang="en-US" altLang="en-US" sz="1300">
                <a:latin typeface="Times" pitchFamily="18" charset="0"/>
              </a:rPr>
              <a:pPr/>
              <a:t>25</a:t>
            </a:fld>
            <a:endParaRPr lang="en-US" altLang="en-US" sz="1300">
              <a:latin typeface="Times" pitchFamily="18" charset="0"/>
            </a:endParaRPr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dirty="0" smtClean="0"/>
              <a:t>Sometimes a performance measure can be formulated in whether an agent satisfies</a:t>
            </a:r>
            <a:r>
              <a:rPr lang="en-US" baseline="0" dirty="0" smtClean="0"/>
              <a:t> </a:t>
            </a:r>
            <a:r>
              <a:rPr lang="en-US" dirty="0" smtClean="0"/>
              <a:t>a goal.</a:t>
            </a:r>
          </a:p>
          <a:p>
            <a:pPr eaLnBrk="1" hangingPunct="1"/>
            <a:endParaRPr lang="en-US" dirty="0" smtClean="0"/>
          </a:p>
          <a:p>
            <a:pPr eaLnBrk="1" hangingPunct="1"/>
            <a:r>
              <a:rPr lang="en-US" dirty="0" smtClean="0"/>
              <a:t>This</a:t>
            </a:r>
            <a:r>
              <a:rPr lang="en-US" baseline="0" dirty="0" smtClean="0"/>
              <a:t> Is called a sliding block puzzle.  This instance is an 8-puzzle.</a:t>
            </a:r>
            <a:endParaRPr lang="en-US" dirty="0" smtClean="0"/>
          </a:p>
          <a:p>
            <a:pPr eaLnBrk="1" hangingPunct="1"/>
            <a:r>
              <a:rPr lang="en-US" dirty="0" smtClean="0"/>
              <a:t>9! = 181k</a:t>
            </a:r>
          </a:p>
          <a:p>
            <a:pPr eaLnBrk="1" hangingPunct="1"/>
            <a:r>
              <a:rPr lang="en-US" dirty="0" smtClean="0"/>
              <a:t>Family of sliding block puzzles</a:t>
            </a:r>
            <a:r>
              <a:rPr lang="en-US" baseline="0" dirty="0" smtClean="0"/>
              <a:t> are NP complete.  15 block puzzle (4x4 board has 1.3 trillion states (1.3*10^12).</a:t>
            </a:r>
          </a:p>
          <a:p>
            <a:pPr eaLnBrk="1" hangingPunct="1"/>
            <a:r>
              <a:rPr lang="en-US" baseline="0" dirty="0" smtClean="0"/>
              <a:t>5x5 board has 10^25 states.</a:t>
            </a:r>
            <a:endParaRPr lang="en-US" dirty="0" smtClean="0"/>
          </a:p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313444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9325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 defTabSz="949325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 defTabSz="949325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 defTabSz="949325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 defTabSz="949325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fld id="{C0FD1C77-21A3-49A6-9F92-D523B49110C4}" type="slidenum">
              <a:rPr lang="en-US" altLang="en-US" sz="1200" smtClean="0">
                <a:latin typeface="Times" pitchFamily="18" charset="0"/>
              </a:rPr>
              <a:pPr/>
              <a:t>26</a:t>
            </a:fld>
            <a:endParaRPr lang="en-US" altLang="en-US" sz="1200">
              <a:latin typeface="Times" pitchFamily="18" charset="0"/>
            </a:endParaRPr>
          </a:p>
        </p:txBody>
      </p:sp>
      <p:sp>
        <p:nvSpPr>
          <p:cNvPr id="1003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4826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9325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 defTabSz="949325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 defTabSz="949325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 defTabSz="949325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 defTabSz="949325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fld id="{115FFDFE-FDDA-4D9E-AAAD-4DD394DD40E5}" type="slidenum">
              <a:rPr lang="en-US" altLang="en-US" sz="1200" smtClean="0">
                <a:latin typeface="Times" pitchFamily="18" charset="0"/>
              </a:rPr>
              <a:pPr/>
              <a:t>27</a:t>
            </a:fld>
            <a:endParaRPr lang="en-US" altLang="en-US" sz="1200">
              <a:latin typeface="Times" pitchFamily="18" charset="0"/>
            </a:endParaRPr>
          </a:p>
        </p:txBody>
      </p:sp>
      <p:sp>
        <p:nvSpPr>
          <p:cNvPr id="1013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64374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5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84184" indent="-301609">
              <a:defRPr sz="25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206437" indent="-241287">
              <a:defRPr sz="25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89011" indent="-241287">
              <a:defRPr sz="25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171586" indent="-241287">
              <a:defRPr sz="25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654160" indent="-241287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3136735" indent="-241287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619310" indent="-241287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4101884" indent="-241287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fld id="{F3904910-E0F0-4B9E-A03C-D328F79944D6}" type="slidenum">
              <a:rPr lang="en-US" altLang="en-US" sz="1300">
                <a:latin typeface="Times" pitchFamily="18" charset="0"/>
              </a:rPr>
              <a:pPr/>
              <a:t>28</a:t>
            </a:fld>
            <a:endParaRPr lang="en-US" altLang="en-US" sz="1300">
              <a:latin typeface="Times" pitchFamily="18" charset="0"/>
            </a:endParaRPr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04621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5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84184" indent="-301609">
              <a:defRPr sz="25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206437" indent="-241287">
              <a:defRPr sz="25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89011" indent="-241287">
              <a:defRPr sz="25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171586" indent="-241287">
              <a:defRPr sz="25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654160" indent="-241287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3136735" indent="-241287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619310" indent="-241287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4101884" indent="-241287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fld id="{F3904910-E0F0-4B9E-A03C-D328F79944D6}" type="slidenum">
              <a:rPr lang="en-US" altLang="en-US" sz="1300">
                <a:latin typeface="Times" pitchFamily="18" charset="0"/>
              </a:rPr>
              <a:pPr/>
              <a:t>29</a:t>
            </a:fld>
            <a:endParaRPr lang="en-US" altLang="en-US" sz="1300">
              <a:latin typeface="Times" pitchFamily="18" charset="0"/>
            </a:endParaRPr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81230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9325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 defTabSz="949325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 defTabSz="949325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 defTabSz="949325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 defTabSz="949325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fld id="{42E2E020-011F-4D79-AD1C-272E37BC4FCA}" type="slidenum">
              <a:rPr lang="en-US" altLang="en-US" sz="1300" smtClean="0">
                <a:solidFill>
                  <a:srgbClr val="000000"/>
                </a:solidFill>
                <a:latin typeface="Times" pitchFamily="18" charset="0"/>
              </a:rPr>
              <a:pPr/>
              <a:t>30</a:t>
            </a:fld>
            <a:endParaRPr lang="en-US" altLang="en-US" sz="1300">
              <a:solidFill>
                <a:srgbClr val="000000"/>
              </a:solidFill>
              <a:latin typeface="Times" pitchFamily="18" charset="0"/>
            </a:endParaRPr>
          </a:p>
        </p:txBody>
      </p:sp>
      <p:sp>
        <p:nvSpPr>
          <p:cNvPr id="983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83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54538"/>
            <a:ext cx="5353050" cy="43148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/>
              <a:t>state: cf “world state” that includes every aspect of reality; each state corresponds to many world states</a:t>
            </a:r>
          </a:p>
          <a:p>
            <a:pPr eaLnBrk="1" hangingPunct="1"/>
            <a:r>
              <a:rPr lang="en-US" altLang="en-US"/>
              <a:t>world states=states of the actual world; represent abstraction/simplification; this is modeling; have to formulate well to solve problem efficiently</a:t>
            </a:r>
          </a:p>
          <a:p>
            <a:pPr eaLnBrk="1" hangingPunct="1"/>
            <a:r>
              <a:rPr lang="en-US" altLang="en-US"/>
              <a:t>use </a:t>
            </a:r>
            <a:r>
              <a:rPr lang="en-US" altLang="en-US" b="1"/>
              <a:t>state</a:t>
            </a:r>
            <a:r>
              <a:rPr lang="en-US" altLang="en-US"/>
              <a:t> for representation of that part of world state that matters</a:t>
            </a:r>
          </a:p>
          <a:p>
            <a:pPr eaLnBrk="1" hangingPunct="1"/>
            <a:r>
              <a:rPr lang="en-US" altLang="en-US"/>
              <a:t>use </a:t>
            </a:r>
            <a:r>
              <a:rPr lang="en-US" altLang="en-US" b="1"/>
              <a:t>operator</a:t>
            </a:r>
            <a:r>
              <a:rPr lang="en-US" altLang="en-US"/>
              <a:t> for representation of those aspects of actions that matter</a:t>
            </a:r>
          </a:p>
          <a:p>
            <a:pPr eaLnBrk="1" hangingPunct="1"/>
            <a:endParaRPr lang="en-US" altLang="en-US"/>
          </a:p>
          <a:p>
            <a:pPr eaLnBrk="1" hangingPunct="1"/>
            <a:r>
              <a:rPr lang="en-US" altLang="en-US"/>
              <a:t>more formally on next slide</a:t>
            </a:r>
          </a:p>
        </p:txBody>
      </p:sp>
    </p:spTree>
    <p:extLst>
      <p:ext uri="{BB962C8B-B14F-4D97-AF65-F5344CB8AC3E}">
        <p14:creationId xmlns:p14="http://schemas.microsoft.com/office/powerpoint/2010/main" val="5747777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79EB815-113F-493D-AF66-4161C653852F}" type="slidenum">
              <a:rPr lang="en-US" altLang="en-US" smtClean="0"/>
              <a:pPr/>
              <a:t>4</a:t>
            </a:fld>
            <a:endParaRPr lang="en-US" altLang="en-US" dirty="0"/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77261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5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84184" indent="-301609">
              <a:defRPr sz="25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206437" indent="-241287">
              <a:defRPr sz="25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89011" indent="-241287">
              <a:defRPr sz="25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171586" indent="-241287">
              <a:defRPr sz="25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654160" indent="-241287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3136735" indent="-241287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619310" indent="-241287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4101884" indent="-241287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fld id="{1B4204B8-E87D-4143-A09C-1726AA353762}" type="slidenum">
              <a:rPr lang="en-US" altLang="en-US" sz="1300">
                <a:latin typeface="Times" pitchFamily="18" charset="0"/>
              </a:rPr>
              <a:pPr/>
              <a:t>31</a:t>
            </a:fld>
            <a:endParaRPr lang="en-US" altLang="en-US" sz="1300">
              <a:latin typeface="Times" pitchFamily="18" charset="0"/>
            </a:endParaRPr>
          </a:p>
        </p:txBody>
      </p:sp>
      <p:sp>
        <p:nvSpPr>
          <p:cNvPr id="76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dirty="0" smtClean="0"/>
              <a:t>CCB </a:t>
            </a:r>
            <a:r>
              <a:rPr lang="mr-IN" dirty="0" smtClean="0"/>
              <a:t>–</a:t>
            </a:r>
            <a:r>
              <a:rPr lang="en-US" dirty="0" smtClean="0"/>
              <a:t> ask students to give answer, write their</a:t>
            </a:r>
            <a:r>
              <a:rPr lang="en-US" baseline="0" dirty="0" smtClean="0"/>
              <a:t> answers on the board.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474834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5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84184" indent="-301609">
              <a:defRPr sz="25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206437" indent="-241287">
              <a:defRPr sz="25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89011" indent="-241287">
              <a:defRPr sz="25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171586" indent="-241287">
              <a:defRPr sz="25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654160" indent="-241287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3136735" indent="-241287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619310" indent="-241287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4101884" indent="-241287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fld id="{203CC860-1AF1-47F5-8C79-FF54089EE9F0}" type="slidenum">
              <a:rPr lang="en-US" altLang="en-US" sz="1300">
                <a:latin typeface="Times" pitchFamily="18" charset="0"/>
              </a:rPr>
              <a:pPr/>
              <a:t>32</a:t>
            </a:fld>
            <a:endParaRPr lang="en-US" altLang="en-US" sz="1300">
              <a:latin typeface="Times" pitchFamily="18" charset="0"/>
            </a:endParaRPr>
          </a:p>
        </p:txBody>
      </p:sp>
      <p:sp>
        <p:nvSpPr>
          <p:cNvPr id="778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2001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5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84184" indent="-301609">
              <a:defRPr sz="25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206437" indent="-241287">
              <a:defRPr sz="25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89011" indent="-241287">
              <a:defRPr sz="25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171586" indent="-241287">
              <a:defRPr sz="25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654160" indent="-241287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3136735" indent="-241287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619310" indent="-241287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4101884" indent="-241287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fld id="{203CC860-1AF1-47F5-8C79-FF54089EE9F0}" type="slidenum">
              <a:rPr lang="en-US" altLang="en-US" sz="1300">
                <a:latin typeface="Times" pitchFamily="18" charset="0"/>
              </a:rPr>
              <a:pPr/>
              <a:t>33</a:t>
            </a:fld>
            <a:endParaRPr lang="en-US" altLang="en-US" sz="1300">
              <a:latin typeface="Times" pitchFamily="18" charset="0"/>
            </a:endParaRPr>
          </a:p>
        </p:txBody>
      </p:sp>
      <p:sp>
        <p:nvSpPr>
          <p:cNvPr id="778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dirty="0" smtClean="0"/>
              <a:t>Transition model: given a state and an action, this returns the resulting state.  For example, if we apply</a:t>
            </a:r>
            <a:r>
              <a:rPr lang="en-US" baseline="0" dirty="0" smtClean="0"/>
              <a:t> </a:t>
            </a:r>
            <a:r>
              <a:rPr lang="en-US" i="1" baseline="0" dirty="0" smtClean="0"/>
              <a:t>left</a:t>
            </a:r>
            <a:r>
              <a:rPr lang="en-US" i="0" baseline="0" dirty="0" smtClean="0"/>
              <a:t> to the start state, the resulting state has 5 and the blank switched.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309136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9325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 defTabSz="949325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 defTabSz="949325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 defTabSz="949325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 defTabSz="949325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fld id="{A6D2264F-231D-40BC-8D1A-95FBD7A365D7}" type="slidenum">
              <a:rPr lang="en-US" altLang="en-US" sz="1200" smtClean="0">
                <a:latin typeface="Times" pitchFamily="18" charset="0"/>
              </a:rPr>
              <a:pPr/>
              <a:t>34</a:t>
            </a:fld>
            <a:endParaRPr lang="en-US" altLang="en-US" sz="1200">
              <a:latin typeface="Times" pitchFamily="18" charset="0"/>
            </a:endParaRPr>
          </a:p>
        </p:txBody>
      </p:sp>
      <p:sp>
        <p:nvSpPr>
          <p:cNvPr id="972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35324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fld id="{537DB02E-1E65-484C-B56D-C53AB3F954AD}" type="slidenum">
              <a:rPr lang="en-US" sz="1200" smtClean="0">
                <a:latin typeface="Arial" charset="0"/>
              </a:rPr>
              <a:pPr/>
              <a:t>35</a:t>
            </a:fld>
            <a:endParaRPr lang="en-US" sz="1200">
              <a:latin typeface="Arial" charset="0"/>
            </a:endParaRPr>
          </a:p>
        </p:txBody>
      </p:sp>
      <p:sp>
        <p:nvSpPr>
          <p:cNvPr id="501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12278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9325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 defTabSz="949325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 defTabSz="949325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 defTabSz="949325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 defTabSz="949325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fld id="{7A850E98-F7B7-443C-A730-3C321476813E}" type="slidenum">
              <a:rPr lang="en-US" altLang="en-US" sz="1200" smtClean="0">
                <a:latin typeface="Times" pitchFamily="18" charset="0"/>
              </a:rPr>
              <a:pPr/>
              <a:t>36</a:t>
            </a:fld>
            <a:endParaRPr lang="en-US" altLang="en-US" sz="1200">
              <a:latin typeface="Times" pitchFamily="18" charset="0"/>
            </a:endParaRPr>
          </a:p>
        </p:txBody>
      </p:sp>
      <p:sp>
        <p:nvSpPr>
          <p:cNvPr id="1064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4125" y="719138"/>
            <a:ext cx="4794250" cy="3595687"/>
          </a:xfrm>
          <a:ln/>
        </p:spPr>
      </p:sp>
      <p:sp>
        <p:nvSpPr>
          <p:cNvPr id="1065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54538"/>
            <a:ext cx="5353050" cy="43148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0394171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9325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 defTabSz="949325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 defTabSz="949325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 defTabSz="949325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 defTabSz="949325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fld id="{E343E37E-6160-4A1D-A9E7-7F275ABB4A70}" type="slidenum">
              <a:rPr lang="en-US" altLang="en-US" sz="1200" smtClean="0">
                <a:latin typeface="Times" pitchFamily="18" charset="0"/>
              </a:rPr>
              <a:pPr/>
              <a:t>37</a:t>
            </a:fld>
            <a:endParaRPr lang="en-US" altLang="en-US" sz="1200">
              <a:latin typeface="Times" pitchFamily="18" charset="0"/>
            </a:endParaRPr>
          </a:p>
        </p:txBody>
      </p:sp>
      <p:sp>
        <p:nvSpPr>
          <p:cNvPr id="1075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75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74609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9325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 defTabSz="949325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 defTabSz="949325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 defTabSz="949325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 defTabSz="949325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fld id="{636A669D-D9CA-4CF8-AD42-4E0D0B0EBB98}" type="slidenum">
              <a:rPr lang="en-US" altLang="en-US" sz="1200" smtClean="0">
                <a:latin typeface="Times" pitchFamily="18" charset="0"/>
              </a:rPr>
              <a:pPr/>
              <a:t>38</a:t>
            </a:fld>
            <a:endParaRPr lang="en-US" altLang="en-US" sz="1200">
              <a:latin typeface="Times" pitchFamily="18" charset="0"/>
            </a:endParaRPr>
          </a:p>
        </p:txBody>
      </p:sp>
      <p:sp>
        <p:nvSpPr>
          <p:cNvPr id="1105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dirty="0" smtClean="0"/>
              <a:t>Shaded nodes are the ones that have been expanded</a:t>
            </a:r>
          </a:p>
          <a:p>
            <a:pPr eaLnBrk="1" hangingPunct="1"/>
            <a:r>
              <a:rPr lang="en-US" dirty="0" smtClean="0"/>
              <a:t>Nodes that have been generated by not yet expanded are outlined</a:t>
            </a:r>
            <a:r>
              <a:rPr lang="en-US" baseline="0" dirty="0" smtClean="0"/>
              <a:t> in bold.  </a:t>
            </a:r>
          </a:p>
          <a:p>
            <a:pPr eaLnBrk="1" hangingPunct="1"/>
            <a:r>
              <a:rPr lang="en-US" dirty="0" smtClean="0"/>
              <a:t>Others are in dashed yellow</a:t>
            </a:r>
            <a:r>
              <a:rPr lang="en-US" baseline="0" dirty="0" smtClean="0"/>
              <a:t> </a:t>
            </a:r>
            <a:r>
              <a:rPr lang="en-US" dirty="0" smtClean="0"/>
              <a:t>lines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994820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9325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 defTabSz="949325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 defTabSz="949325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 defTabSz="949325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 defTabSz="949325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fld id="{D8D683A7-F974-41D9-99E0-4D305AF69359}" type="slidenum">
              <a:rPr lang="en-US" altLang="en-US" sz="1200" smtClean="0">
                <a:latin typeface="Times" pitchFamily="18" charset="0"/>
              </a:rPr>
              <a:pPr/>
              <a:t>39</a:t>
            </a:fld>
            <a:endParaRPr lang="en-US" altLang="en-US" sz="1200">
              <a:latin typeface="Times" pitchFamily="18" charset="0"/>
            </a:endParaRPr>
          </a:p>
        </p:txBody>
      </p:sp>
      <p:sp>
        <p:nvSpPr>
          <p:cNvPr id="1116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16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52635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9325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 defTabSz="949325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 defTabSz="949325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 defTabSz="949325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 defTabSz="949325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fld id="{40992CAF-2FB4-471E-A04C-5132031133CE}" type="slidenum">
              <a:rPr lang="en-US" altLang="en-US" sz="1200" smtClean="0">
                <a:latin typeface="Times" pitchFamily="18" charset="0"/>
              </a:rPr>
              <a:pPr/>
              <a:t>40</a:t>
            </a:fld>
            <a:endParaRPr lang="en-US" altLang="en-US" sz="1200">
              <a:latin typeface="Times" pitchFamily="18" charset="0"/>
            </a:endParaRPr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6203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52DA153-DE95-4D5E-B5E5-90A52FF30B09}" type="slidenum">
              <a:rPr lang="en-US" altLang="en-US" smtClean="0"/>
              <a:pPr/>
              <a:t>5</a:t>
            </a:fld>
            <a:endParaRPr lang="en-US" altLang="en-US" dirty="0"/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172291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C5B1449C-9018-441B-8DDE-467F83A30AF4}" type="slidenum">
              <a:rPr lang="en-US" altLang="en-US" sz="1200">
                <a:latin typeface="Arial" panose="020B0604020202020204" pitchFamily="34" charset="0"/>
              </a:rPr>
              <a:pPr/>
              <a:t>41</a:t>
            </a:fld>
            <a:endParaRPr lang="en-US" altLang="en-US" sz="1200">
              <a:latin typeface="Arial" panose="020B0604020202020204" pitchFamily="34" charset="0"/>
            </a:endParaRPr>
          </a:p>
        </p:txBody>
      </p:sp>
      <p:sp>
        <p:nvSpPr>
          <p:cNvPr id="583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2664032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ABD7B2E3-B230-4024-867F-0916FE866DBF}" type="slidenum">
              <a:rPr lang="en-US" altLang="en-US" sz="1200">
                <a:latin typeface="Arial" panose="020B0604020202020204" pitchFamily="34" charset="0"/>
              </a:rPr>
              <a:pPr/>
              <a:t>42</a:t>
            </a:fld>
            <a:endParaRPr lang="en-US" altLang="en-US" sz="1200">
              <a:latin typeface="Arial" panose="020B0604020202020204" pitchFamily="34" charset="0"/>
            </a:endParaRPr>
          </a:p>
        </p:txBody>
      </p:sp>
      <p:sp>
        <p:nvSpPr>
          <p:cNvPr id="60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/>
        </p:spPr>
      </p:sp>
      <p:sp>
        <p:nvSpPr>
          <p:cNvPr id="604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21135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graph</a:t>
            </a:r>
            <a:r>
              <a:rPr lang="en-US" baseline="0" dirty="0" smtClean="0"/>
              <a:t> search algorithm is a simple modification of the tree search algorithm.  Differences are highlighted with the boxes.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5E3A3DA-B80A-4433-8785-EC062E4719D3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90481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9325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 defTabSz="949325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 defTabSz="949325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 defTabSz="949325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 defTabSz="949325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fld id="{516D45BE-1CEB-4261-A8AC-CD7C30084719}" type="slidenum">
              <a:rPr lang="en-US" altLang="en-US" sz="1200" smtClean="0">
                <a:latin typeface="Times" pitchFamily="18" charset="0"/>
              </a:rPr>
              <a:pPr/>
              <a:t>44</a:t>
            </a:fld>
            <a:endParaRPr lang="en-US" altLang="en-US" sz="1200">
              <a:latin typeface="Times" pitchFamily="18" charset="0"/>
            </a:endParaRPr>
          </a:p>
        </p:txBody>
      </p:sp>
      <p:sp>
        <p:nvSpPr>
          <p:cNvPr id="1157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57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72236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9325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 defTabSz="949325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 defTabSz="949325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 defTabSz="949325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 defTabSz="949325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fld id="{03F40454-A78F-4600-8EB4-5F511CB7589B}" type="slidenum">
              <a:rPr lang="en-US" altLang="en-US" sz="1200" smtClean="0">
                <a:latin typeface="Times" pitchFamily="18" charset="0"/>
              </a:rPr>
              <a:pPr/>
              <a:t>45</a:t>
            </a:fld>
            <a:endParaRPr lang="en-US" altLang="en-US" sz="1200">
              <a:latin typeface="Times" pitchFamily="18" charset="0"/>
            </a:endParaRPr>
          </a:p>
        </p:txBody>
      </p:sp>
      <p:sp>
        <p:nvSpPr>
          <p:cNvPr id="1177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77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20372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9325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 defTabSz="949325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 defTabSz="949325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 defTabSz="949325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 defTabSz="949325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fld id="{8C9B3F89-1FB4-4831-9982-84B0F3D9F2AF}" type="slidenum">
              <a:rPr lang="en-US" altLang="en-US" sz="1200" smtClean="0">
                <a:latin typeface="Times" pitchFamily="18" charset="0"/>
              </a:rPr>
              <a:pPr/>
              <a:t>46</a:t>
            </a:fld>
            <a:endParaRPr lang="en-US" altLang="en-US" sz="1200">
              <a:latin typeface="Times" pitchFamily="18" charset="0"/>
            </a:endParaRPr>
          </a:p>
        </p:txBody>
      </p:sp>
      <p:sp>
        <p:nvSpPr>
          <p:cNvPr id="1167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49948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9325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 defTabSz="949325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 defTabSz="949325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 defTabSz="949325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 defTabSz="949325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fld id="{71A24EA2-706D-4663-9A73-F54EF581F9C6}" type="slidenum">
              <a:rPr lang="en-US" altLang="en-US" sz="1200" smtClean="0">
                <a:latin typeface="Times" pitchFamily="18" charset="0"/>
              </a:rPr>
              <a:pPr/>
              <a:t>48</a:t>
            </a:fld>
            <a:endParaRPr lang="en-US" altLang="en-US" sz="1200">
              <a:latin typeface="Times" pitchFamily="18" charset="0"/>
            </a:endParaRPr>
          </a:p>
        </p:txBody>
      </p:sp>
      <p:sp>
        <p:nvSpPr>
          <p:cNvPr id="1187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7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71556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9325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 defTabSz="949325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 defTabSz="949325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 defTabSz="949325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 defTabSz="949325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fld id="{FBFE97FD-6F65-4AD5-8D07-DED5201CB9E6}" type="slidenum">
              <a:rPr lang="en-US" altLang="en-US" sz="1200" smtClean="0">
                <a:latin typeface="Times" pitchFamily="18" charset="0"/>
              </a:rPr>
              <a:pPr/>
              <a:t>50</a:t>
            </a:fld>
            <a:endParaRPr lang="en-US" altLang="en-US" sz="1200">
              <a:latin typeface="Times" pitchFamily="18" charset="0"/>
            </a:endParaRPr>
          </a:p>
        </p:txBody>
      </p:sp>
      <p:sp>
        <p:nvSpPr>
          <p:cNvPr id="1228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30840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9325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 defTabSz="949325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 defTabSz="949325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 defTabSz="949325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 defTabSz="949325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fld id="{CE7007C2-F146-4D37-92BE-A3A2CE72BB62}" type="slidenum">
              <a:rPr lang="en-US" altLang="en-US" sz="1200" smtClean="0">
                <a:latin typeface="Times" pitchFamily="18" charset="0"/>
              </a:rPr>
              <a:pPr/>
              <a:t>51</a:t>
            </a:fld>
            <a:endParaRPr lang="en-US" altLang="en-US" sz="1200">
              <a:latin typeface="Times" pitchFamily="18" charset="0"/>
            </a:endParaRPr>
          </a:p>
        </p:txBody>
      </p:sp>
      <p:sp>
        <p:nvSpPr>
          <p:cNvPr id="1239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39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26266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9325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 defTabSz="949325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 defTabSz="949325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 defTabSz="949325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 defTabSz="949325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fld id="{814DC1D8-0E34-4188-9F93-D4C3BD7323F5}" type="slidenum">
              <a:rPr lang="en-US" altLang="en-US" sz="1200" smtClean="0">
                <a:latin typeface="Times" pitchFamily="18" charset="0"/>
              </a:rPr>
              <a:pPr/>
              <a:t>52</a:t>
            </a:fld>
            <a:endParaRPr lang="en-US" altLang="en-US" sz="1200">
              <a:latin typeface="Times" pitchFamily="18" charset="0"/>
            </a:endParaRPr>
          </a:p>
        </p:txBody>
      </p:sp>
      <p:sp>
        <p:nvSpPr>
          <p:cNvPr id="1259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59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3111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821" indent="-28570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2801" indent="-228561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599922" indent="-228561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042" indent="-228561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162" indent="-22856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282" indent="-22856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8403" indent="-22856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5523" indent="-22856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fld id="{24B943BD-3921-4327-BBBD-B8DC374913FE}" type="slidenum">
              <a:rPr lang="en-US" sz="1200">
                <a:solidFill>
                  <a:prstClr val="black"/>
                </a:solidFill>
                <a:latin typeface="Arial" charset="0"/>
              </a:rPr>
              <a:pPr/>
              <a:t>6</a:t>
            </a:fld>
            <a:endParaRPr lang="en-US" sz="1200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706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90587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9325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 defTabSz="949325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 defTabSz="949325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 defTabSz="949325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 defTabSz="949325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fld id="{78594930-9ECB-4DDD-85AF-10108AEE13EB}" type="slidenum">
              <a:rPr lang="en-US" altLang="en-US" sz="1200" smtClean="0">
                <a:latin typeface="Times" pitchFamily="18" charset="0"/>
              </a:rPr>
              <a:pPr/>
              <a:t>53</a:t>
            </a:fld>
            <a:endParaRPr lang="en-US" altLang="en-US" sz="1200">
              <a:latin typeface="Times" pitchFamily="18" charset="0"/>
            </a:endParaRPr>
          </a:p>
        </p:txBody>
      </p:sp>
      <p:sp>
        <p:nvSpPr>
          <p:cNvPr id="1290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90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58278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9325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 defTabSz="949325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 defTabSz="949325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 defTabSz="949325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 defTabSz="949325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fld id="{945053BF-1719-4C00-A745-AF6751FB4451}" type="slidenum">
              <a:rPr lang="en-US" altLang="en-US" sz="1200" smtClean="0">
                <a:latin typeface="Times" pitchFamily="18" charset="0"/>
              </a:rPr>
              <a:pPr/>
              <a:t>54</a:t>
            </a:fld>
            <a:endParaRPr lang="en-US" altLang="en-US" sz="1200">
              <a:latin typeface="Times" pitchFamily="18" charset="0"/>
            </a:endParaRPr>
          </a:p>
        </p:txBody>
      </p:sp>
      <p:sp>
        <p:nvSpPr>
          <p:cNvPr id="1300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00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76920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fld id="{537DB02E-1E65-484C-B56D-C53AB3F954AD}" type="slidenum">
              <a:rPr lang="en-US" sz="1200" smtClean="0">
                <a:latin typeface="Arial" charset="0"/>
              </a:rPr>
              <a:pPr/>
              <a:t>55</a:t>
            </a:fld>
            <a:endParaRPr lang="en-US" sz="1200">
              <a:latin typeface="Arial" charset="0"/>
            </a:endParaRPr>
          </a:p>
        </p:txBody>
      </p:sp>
      <p:sp>
        <p:nvSpPr>
          <p:cNvPr id="501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88224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9325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 defTabSz="949325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 defTabSz="949325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 defTabSz="949325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 defTabSz="949325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fld id="{AE38430D-4F65-44FB-BE91-4A0300C47BAB}" type="slidenum">
              <a:rPr lang="en-US" altLang="en-US" sz="1200" smtClean="0">
                <a:latin typeface="Times" pitchFamily="18" charset="0"/>
              </a:rPr>
              <a:pPr/>
              <a:t>56</a:t>
            </a:fld>
            <a:endParaRPr lang="en-US" altLang="en-US" sz="1200">
              <a:latin typeface="Times" pitchFamily="18" charset="0"/>
            </a:endParaRPr>
          </a:p>
        </p:txBody>
      </p:sp>
      <p:sp>
        <p:nvSpPr>
          <p:cNvPr id="139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4125" y="719138"/>
            <a:ext cx="4794250" cy="3595687"/>
          </a:xfrm>
          <a:ln/>
        </p:spPr>
      </p:sp>
      <p:sp>
        <p:nvSpPr>
          <p:cNvPr id="13926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54538"/>
            <a:ext cx="5353050" cy="43148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4999" tIns="47499" rIns="94999" bIns="47499"/>
          <a:lstStyle/>
          <a:p>
            <a:pPr eaLnBrk="1" hangingPunct="1"/>
            <a:r>
              <a:rPr lang="en-US" altLang="en-US"/>
              <a:t>1.  Breadth-first only for small spaces.</a:t>
            </a:r>
          </a:p>
          <a:p>
            <a:pPr eaLnBrk="1" hangingPunct="1"/>
            <a:r>
              <a:rPr lang="en-US" altLang="en-US"/>
              <a:t>2.  Depth-first only for known  solution depth and admissibility not important.</a:t>
            </a:r>
          </a:p>
        </p:txBody>
      </p:sp>
    </p:spTree>
    <p:extLst>
      <p:ext uri="{BB962C8B-B14F-4D97-AF65-F5344CB8AC3E}">
        <p14:creationId xmlns:p14="http://schemas.microsoft.com/office/powerpoint/2010/main" val="42216588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9325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 defTabSz="949325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 defTabSz="949325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 defTabSz="949325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 defTabSz="949325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fld id="{2455CC00-840B-44EF-B7D9-DEABE1D18DE2}" type="slidenum">
              <a:rPr lang="en-US" altLang="en-US" sz="1200" smtClean="0">
                <a:latin typeface="Times" pitchFamily="18" charset="0"/>
              </a:rPr>
              <a:pPr/>
              <a:t>57</a:t>
            </a:fld>
            <a:endParaRPr lang="en-US" altLang="en-US" sz="1200">
              <a:latin typeface="Times" pitchFamily="18" charset="0"/>
            </a:endParaRPr>
          </a:p>
        </p:txBody>
      </p:sp>
      <p:sp>
        <p:nvSpPr>
          <p:cNvPr id="140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0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38292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9325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 defTabSz="949325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 defTabSz="949325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 defTabSz="949325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 defTabSz="949325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fld id="{C658D0AF-9B19-4BE8-9EC0-FB377CEA21C2}" type="slidenum">
              <a:rPr lang="en-US" altLang="en-US" sz="1200" smtClean="0">
                <a:latin typeface="Times" pitchFamily="18" charset="0"/>
              </a:rPr>
              <a:pPr/>
              <a:t>58</a:t>
            </a:fld>
            <a:endParaRPr lang="en-US" altLang="en-US" sz="1200">
              <a:latin typeface="Times" pitchFamily="18" charset="0"/>
            </a:endParaRPr>
          </a:p>
        </p:txBody>
      </p:sp>
      <p:sp>
        <p:nvSpPr>
          <p:cNvPr id="141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13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68098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5DC6031-AC88-40D6-8E44-0D4CF0592A43}" type="slidenum">
              <a:rPr lang="en-US" altLang="en-US" smtClean="0"/>
              <a:pPr>
                <a:defRPr/>
              </a:pPr>
              <a:t>59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9991476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9325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 defTabSz="949325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 defTabSz="949325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 defTabSz="949325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 defTabSz="949325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fld id="{33A479CE-BDA9-42E7-A28B-D0C573714913}" type="slidenum">
              <a:rPr lang="en-US" altLang="en-US" sz="1200" smtClean="0">
                <a:latin typeface="Times" pitchFamily="18" charset="0"/>
              </a:rPr>
              <a:pPr/>
              <a:t>61</a:t>
            </a:fld>
            <a:endParaRPr lang="en-US" altLang="en-US" sz="1200">
              <a:latin typeface="Times" pitchFamily="18" charset="0"/>
            </a:endParaRPr>
          </a:p>
        </p:txBody>
      </p:sp>
      <p:sp>
        <p:nvSpPr>
          <p:cNvPr id="148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84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31643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9325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 defTabSz="949325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 defTabSz="949325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 defTabSz="949325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 defTabSz="949325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fld id="{629742BB-F2CF-442B-8425-F730267085F4}" type="slidenum">
              <a:rPr lang="en-US" altLang="en-US" sz="1200" smtClean="0">
                <a:latin typeface="Times" pitchFamily="18" charset="0"/>
              </a:rPr>
              <a:pPr/>
              <a:t>62</a:t>
            </a:fld>
            <a:endParaRPr lang="en-US" altLang="en-US" sz="1200">
              <a:latin typeface="Times" pitchFamily="18" charset="0"/>
            </a:endParaRPr>
          </a:p>
        </p:txBody>
      </p:sp>
      <p:sp>
        <p:nvSpPr>
          <p:cNvPr id="149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9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41584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4125" y="719138"/>
            <a:ext cx="4794250" cy="3595687"/>
          </a:xfrm>
          <a:ln/>
        </p:spPr>
      </p:sp>
      <p:sp>
        <p:nvSpPr>
          <p:cNvPr id="1505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3138" y="4554538"/>
            <a:ext cx="5356225" cy="43148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8769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821" indent="-28570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2801" indent="-228561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599922" indent="-228561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042" indent="-228561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162" indent="-22856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282" indent="-22856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8403" indent="-22856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5523" indent="-22856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fld id="{24B943BD-3921-4327-BBBD-B8DC374913FE}" type="slidenum">
              <a:rPr lang="en-US" sz="1200">
                <a:solidFill>
                  <a:prstClr val="black"/>
                </a:solidFill>
                <a:latin typeface="Arial" charset="0"/>
              </a:rPr>
              <a:pPr/>
              <a:t>7</a:t>
            </a:fld>
            <a:endParaRPr lang="en-US" sz="1200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706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dirty="0" smtClean="0"/>
              <a:t>Mathematically speaking, we say that an agent’s behavior is described by the</a:t>
            </a:r>
            <a:r>
              <a:rPr lang="en-US" baseline="0" dirty="0" smtClean="0"/>
              <a:t> agent function.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21664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52757" indent="-289522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58088" indent="-231618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21323" indent="-231618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84558" indent="-231618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47793" indent="-23161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3011028" indent="-23161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74263" indent="-23161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937498" indent="-23161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fld id="{9F24B185-7BBC-4914-9EDE-73E23B9A89C4}" type="slidenum">
              <a:rPr lang="en-US" sz="1200">
                <a:latin typeface="Arial" charset="0"/>
              </a:rPr>
              <a:pPr/>
              <a:t>8</a:t>
            </a:fld>
            <a:endParaRPr lang="en-US" sz="1200">
              <a:latin typeface="Arial" charset="0"/>
            </a:endParaRPr>
          </a:p>
        </p:txBody>
      </p:sp>
      <p:sp>
        <p:nvSpPr>
          <p:cNvPr id="69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dirty="0" smtClean="0"/>
              <a:t>Thermostats?!?!?!  </a:t>
            </a:r>
            <a:r>
              <a:rPr lang="en-US" baseline="0" dirty="0" smtClean="0"/>
              <a:t>  </a:t>
            </a:r>
            <a:r>
              <a:rPr lang="en-US" dirty="0" smtClean="0"/>
              <a:t>Yes, they are self</a:t>
            </a:r>
            <a:r>
              <a:rPr lang="mr-IN" dirty="0" smtClean="0"/>
              <a:t>–</a:t>
            </a:r>
            <a:r>
              <a:rPr lang="en-US" dirty="0" smtClean="0"/>
              <a:t>regulating</a:t>
            </a:r>
            <a:r>
              <a:rPr lang="en-US" baseline="0" dirty="0" smtClean="0"/>
              <a:t> and foundational to the field of Control Theory, which was one of the fields that gave raise to AI.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51717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52757" indent="-289522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58088" indent="-231618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21323" indent="-231618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84558" indent="-231618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47793" indent="-23161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3011028" indent="-23161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74263" indent="-23161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937498" indent="-23161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fld id="{41CA8F7D-2E5D-451B-9573-6484998D3534}" type="slidenum">
              <a:rPr lang="en-US" sz="1200">
                <a:latin typeface="Arial" charset="0"/>
              </a:rPr>
              <a:pPr/>
              <a:t>9</a:t>
            </a:fld>
            <a:endParaRPr lang="en-US" sz="1200">
              <a:latin typeface="Arial" charset="0"/>
            </a:endParaRPr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8428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52757" indent="-289522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58088" indent="-231618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21323" indent="-231618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84558" indent="-231618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47793" indent="-23161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3011028" indent="-23161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74263" indent="-23161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937498" indent="-23161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fld id="{7E96F191-E803-4607-B293-0756D9D2E023}" type="slidenum">
              <a:rPr lang="en-US" sz="1200">
                <a:latin typeface="Arial" charset="0"/>
              </a:rPr>
              <a:pPr/>
              <a:t>10</a:t>
            </a:fld>
            <a:endParaRPr lang="en-US" sz="1200">
              <a:latin typeface="Arial" charset="0"/>
            </a:endParaRPr>
          </a:p>
        </p:txBody>
      </p:sp>
      <p:sp>
        <p:nvSpPr>
          <p:cNvPr id="74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8526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en-US"/>
              <a:t>CIS 421/521 - Intro to AI - </a:t>
            </a:r>
            <a:r>
              <a:rPr lang="de-DE" smtClean="0"/>
              <a:t>Fall 2018</a:t>
            </a:r>
            <a:endParaRPr lang="en-US" altLang="en-US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615E273-0594-4AD8-A5E6-B2877ED83F7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07667628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en-US"/>
              <a:t>CIS 421/521 - Intro to AI - </a:t>
            </a:r>
            <a:r>
              <a:rPr lang="de-DE" smtClean="0"/>
              <a:t>Fall 2018</a:t>
            </a:r>
            <a:endParaRPr lang="en-US" altLang="en-US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266C80A-4996-4873-9F9B-55F4ED57E0B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99767167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en-US"/>
              <a:t>CIS 421/521 - Intro to AI - </a:t>
            </a:r>
            <a:r>
              <a:rPr lang="de-DE" smtClean="0"/>
              <a:t>Fall 2018</a:t>
            </a:r>
            <a:endParaRPr lang="en-US" altLang="en-US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17A9EB-1136-4DE9-B39A-567327E9EF9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33860854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4572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295400"/>
            <a:ext cx="7772400" cy="2209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657600"/>
            <a:ext cx="7772400" cy="2209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en-US"/>
              <a:t>CIS 421/521 - Intro to AI - </a:t>
            </a:r>
            <a:r>
              <a:rPr lang="de-DE" smtClean="0"/>
              <a:t>Fall 2018</a:t>
            </a:r>
            <a:endParaRPr lang="en-US" altLang="en-US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7485354-8E09-4337-A48E-EC7E77BE6E5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28393791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4572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295400"/>
            <a:ext cx="3810000" cy="457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95400"/>
            <a:ext cx="3810000" cy="457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en-US"/>
              <a:t>CIS 421/521 - Intro to AI - </a:t>
            </a:r>
            <a:r>
              <a:rPr lang="de-DE" smtClean="0"/>
              <a:t>Fall 2018</a:t>
            </a:r>
            <a:endParaRPr lang="en-US" altLang="en-US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3BA8817-DBF7-42E5-A03A-C55C6F86558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84383289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4572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85800" y="1295400"/>
            <a:ext cx="7772400" cy="45720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en-US"/>
              <a:t>CIS 421/521 - Intro to AI - </a:t>
            </a:r>
            <a:r>
              <a:rPr lang="de-DE" smtClean="0"/>
              <a:t>Fall 2018</a:t>
            </a:r>
            <a:endParaRPr lang="en-US" altLang="en-US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       </a:t>
            </a:r>
            <a:fld id="{C48B64EB-9F0B-4F90-97DB-CCC6C5B1083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6139417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en-US"/>
              <a:t>CIS 421/521 - Intro to AI - </a:t>
            </a:r>
            <a:r>
              <a:rPr lang="de-DE" smtClean="0"/>
              <a:t>Fall 2018</a:t>
            </a:r>
            <a:endParaRPr lang="en-US" altLang="en-US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A8A179A-356C-4639-9535-0DE21556AF8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15459102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en-US"/>
              <a:t>CIS 421/521 - Intro to AI - </a:t>
            </a:r>
            <a:r>
              <a:rPr lang="de-DE" smtClean="0"/>
              <a:t>Fall 2018</a:t>
            </a:r>
            <a:endParaRPr lang="en-US" altLang="en-US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BEFCDB2-EE86-4A9C-8923-4EDBD6B40E0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14241825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295400"/>
            <a:ext cx="3810000" cy="457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95400"/>
            <a:ext cx="3810000" cy="457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en-US"/>
              <a:t>CIS 421/521 - Intro to AI - </a:t>
            </a:r>
            <a:r>
              <a:rPr lang="de-DE" smtClean="0"/>
              <a:t>Fall 2018</a:t>
            </a:r>
            <a:endParaRPr lang="en-US" altLang="en-US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72C093F-1569-4F9D-943D-74A946AD1EC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84032735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en-US"/>
              <a:t>CIS 421/521 - Intro to AI - </a:t>
            </a:r>
            <a:r>
              <a:rPr lang="de-DE" smtClean="0"/>
              <a:t>Fall 2018</a:t>
            </a:r>
            <a:endParaRPr lang="en-US" altLang="en-US"/>
          </a:p>
        </p:txBody>
      </p:sp>
      <p:sp>
        <p:nvSpPr>
          <p:cNvPr id="8" name="Rectangle 3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Rectangle 4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B201CD8-AC50-44AF-AAF1-69BDC8EF47E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85396966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en-US"/>
              <a:t>CIS 421/521 - Intro to AI - </a:t>
            </a:r>
            <a:r>
              <a:rPr lang="de-DE" smtClean="0"/>
              <a:t>Fall 2018</a:t>
            </a:r>
            <a:endParaRPr lang="en-US" altLang="en-US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50F4939-314A-4964-9175-6198E93078A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52979594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en-US"/>
              <a:t>CIS 421/521 - Intro to AI - </a:t>
            </a:r>
            <a:r>
              <a:rPr lang="de-DE" smtClean="0"/>
              <a:t>Fall 2018</a:t>
            </a:r>
            <a:endParaRPr lang="en-US" altLang="en-US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F1879BB-68E0-45BF-B81B-611A52C6D21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55432718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en-US"/>
              <a:t>CIS 421/521 - Intro to AI - </a:t>
            </a:r>
            <a:r>
              <a:rPr lang="de-DE" smtClean="0"/>
              <a:t>Fall 2018</a:t>
            </a:r>
            <a:endParaRPr lang="en-US" altLang="en-US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3989BB0-6AEB-4C4D-BDEF-6F35B324D78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35716813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en-US"/>
              <a:t>CIS 421/521 - Intro to AI - </a:t>
            </a:r>
            <a:r>
              <a:rPr lang="de-DE" smtClean="0"/>
              <a:t>Fall 2018</a:t>
            </a:r>
            <a:endParaRPr lang="en-US" altLang="en-US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C57BF11-9A25-454E-8F4A-373FDA2294B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53884105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2590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lvl1pPr>
              <a:defRPr sz="1400" dirty="0">
                <a:cs typeface="Arial" charset="0"/>
              </a:defRPr>
            </a:lvl1pPr>
          </a:lstStyle>
          <a:p>
            <a:pPr>
              <a:defRPr/>
            </a:pPr>
            <a:r>
              <a:rPr lang="en-US"/>
              <a:t>CIS 421/521 - Intro to AI - </a:t>
            </a:r>
            <a:r>
              <a:rPr lang="de-DE" smtClean="0"/>
              <a:t>Fall 2018</a:t>
            </a:r>
            <a:endParaRPr lang="en-US" altLang="en-US"/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ctr">
              <a:defRPr sz="1400">
                <a:cs typeface="Arial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6084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r">
              <a:defRPr sz="1400">
                <a:cs typeface="Arial" charset="0"/>
              </a:defRPr>
            </a:lvl1pPr>
          </a:lstStyle>
          <a:p>
            <a:pPr>
              <a:defRPr/>
            </a:pPr>
            <a:fld id="{4D1483D9-7D8C-4CC0-AABF-D685D9B797C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295400"/>
            <a:ext cx="777240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31" name="Line 7"/>
          <p:cNvSpPr>
            <a:spLocks noChangeShapeType="1"/>
          </p:cNvSpPr>
          <p:nvPr/>
        </p:nvSpPr>
        <p:spPr bwMode="auto">
          <a:xfrm>
            <a:off x="687388" y="1143000"/>
            <a:ext cx="7770812" cy="0"/>
          </a:xfrm>
          <a:prstGeom prst="line">
            <a:avLst/>
          </a:prstGeom>
          <a:noFill/>
          <a:ln w="12700">
            <a:solidFill>
              <a:srgbClr val="003399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1032" name="Picture 8" descr="shield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6248400"/>
            <a:ext cx="357188" cy="40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28" r:id="rId1"/>
    <p:sldLayoutId id="2147483729" r:id="rId2"/>
    <p:sldLayoutId id="2147483730" r:id="rId3"/>
    <p:sldLayoutId id="2147483731" r:id="rId4"/>
    <p:sldLayoutId id="2147483732" r:id="rId5"/>
    <p:sldLayoutId id="2147483733" r:id="rId6"/>
    <p:sldLayoutId id="2147483734" r:id="rId7"/>
    <p:sldLayoutId id="2147483735" r:id="rId8"/>
    <p:sldLayoutId id="2147483736" r:id="rId9"/>
    <p:sldLayoutId id="2147483737" r:id="rId10"/>
    <p:sldLayoutId id="2147483738" r:id="rId11"/>
    <p:sldLayoutId id="2147483739" r:id="rId12"/>
    <p:sldLayoutId id="2147483740" r:id="rId13"/>
    <p:sldLayoutId id="2147483741" r:id="rId14"/>
  </p:sldLayoutIdLst>
  <p:transition/>
  <p:hf hdr="0" ft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0066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0066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0066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0066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0066"/>
          </a:solidFill>
          <a:latin typeface="Arial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0066"/>
          </a:solidFill>
          <a:latin typeface="Arial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0066"/>
          </a:solidFill>
          <a:latin typeface="Arial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0066"/>
          </a:solidFill>
          <a:latin typeface="Arial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0066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000099"/>
        </a:buClr>
        <a:buSzPct val="100000"/>
        <a:buFont typeface="Symbol" pitchFamily="18" charset="2"/>
        <a:buChar char="·"/>
        <a:defRPr sz="24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000099"/>
        </a:buClr>
        <a:buSzPct val="100000"/>
        <a:buChar char="•"/>
        <a:defRPr sz="20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000099"/>
        </a:buClr>
        <a:buSzPct val="100000"/>
        <a:buChar char="—"/>
        <a:defRPr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000099"/>
        </a:buClr>
        <a:buSzPct val="100000"/>
        <a:buChar char="–"/>
        <a:defRPr sz="16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000099"/>
        </a:buClr>
        <a:buSzPct val="100000"/>
        <a:buChar char="»"/>
        <a:defRPr sz="16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lr>
          <a:srgbClr val="000099"/>
        </a:buClr>
        <a:buSzPct val="100000"/>
        <a:buChar char="»"/>
        <a:defRPr sz="16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lr>
          <a:srgbClr val="000099"/>
        </a:buClr>
        <a:buSzPct val="100000"/>
        <a:buChar char="»"/>
        <a:defRPr sz="16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lr>
          <a:srgbClr val="000099"/>
        </a:buClr>
        <a:buSzPct val="100000"/>
        <a:buChar char="»"/>
        <a:defRPr sz="16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lr>
          <a:srgbClr val="000099"/>
        </a:buClr>
        <a:buSzPct val="100000"/>
        <a:buChar char="»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4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w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w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4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4" Type="http://schemas.openxmlformats.org/officeDocument/2006/relationships/image" Target="../media/image17.jpeg"/><Relationship Id="rId5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4.jpe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4.jpe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4.jpe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9.jpe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9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0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1.jpe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2.wm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4.xml"/><Relationship Id="rId4" Type="http://schemas.openxmlformats.org/officeDocument/2006/relationships/oleObject" Target="../embeddings/oleObject1.bin"/><Relationship Id="rId5" Type="http://schemas.openxmlformats.org/officeDocument/2006/relationships/image" Target="../media/image23.wmf"/><Relationship Id="rId6" Type="http://schemas.openxmlformats.org/officeDocument/2006/relationships/oleObject" Target="../embeddings/oleObject2.bin"/><Relationship Id="rId7" Type="http://schemas.openxmlformats.org/officeDocument/2006/relationships/image" Target="../media/image24.w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tiff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8.xml"/><Relationship Id="rId4" Type="http://schemas.openxmlformats.org/officeDocument/2006/relationships/oleObject" Target="../embeddings/oleObject3.bin"/><Relationship Id="rId5" Type="http://schemas.openxmlformats.org/officeDocument/2006/relationships/image" Target="../media/image28.wmf"/><Relationship Id="rId6" Type="http://schemas.openxmlformats.org/officeDocument/2006/relationships/oleObject" Target="../embeddings/oleObject4.bin"/><Relationship Id="rId7" Type="http://schemas.openxmlformats.org/officeDocument/2006/relationships/image" Target="../media/image29.w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-990600"/>
            <a:ext cx="6391275" cy="11362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5127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Rational</a:t>
            </a:r>
            <a:r>
              <a:rPr lang="en-US" dirty="0"/>
              <a:t> </a:t>
            </a:r>
            <a:r>
              <a:rPr lang="en-US" dirty="0" smtClean="0"/>
              <a:t>agents</a:t>
            </a:r>
            <a:endParaRPr lang="en-US" dirty="0"/>
          </a:p>
        </p:txBody>
      </p:sp>
      <p:sp>
        <p:nvSpPr>
          <p:cNvPr id="1024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Rational Agent</a:t>
            </a:r>
            <a:r>
              <a:rPr lang="en-US" dirty="0"/>
              <a:t>: For each possible percept sequence</a:t>
            </a:r>
            <a:r>
              <a:rPr lang="en-US" i="1" dirty="0"/>
              <a:t>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dirty="0"/>
              <a:t>, a rational agent selects an action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to </a:t>
            </a:r>
            <a:r>
              <a:rPr lang="en-US" i="1" dirty="0">
                <a:solidFill>
                  <a:schemeClr val="accent2"/>
                </a:solidFill>
              </a:rPr>
              <a:t>maximize</a:t>
            </a:r>
            <a:r>
              <a:rPr lang="en-US" dirty="0"/>
              <a:t> its </a:t>
            </a:r>
            <a:r>
              <a:rPr lang="en-US" i="1" dirty="0">
                <a:solidFill>
                  <a:schemeClr val="accent2"/>
                </a:solidFill>
              </a:rPr>
              <a:t>performance measure</a:t>
            </a:r>
            <a:endParaRPr lang="en-US" dirty="0"/>
          </a:p>
          <a:p>
            <a:endParaRPr lang="en-US" sz="700" dirty="0"/>
          </a:p>
          <a:p>
            <a:r>
              <a:rPr lang="en-US" dirty="0">
                <a:solidFill>
                  <a:schemeClr val="accent2"/>
                </a:solidFill>
              </a:rPr>
              <a:t>Performance measure</a:t>
            </a:r>
            <a:r>
              <a:rPr lang="en-US" dirty="0"/>
              <a:t>: An objective criterion for success of an agent's behavior, given the evidence provided by the percept sequence.</a:t>
            </a:r>
          </a:p>
          <a:p>
            <a:pPr marL="0" indent="0">
              <a:buNone/>
            </a:pPr>
            <a:endParaRPr lang="en-US" dirty="0"/>
          </a:p>
          <a:p>
            <a:endParaRPr lang="en-US" sz="500" dirty="0"/>
          </a:p>
          <a:p>
            <a:pPr lvl="1">
              <a:buFontTx/>
              <a:buNone/>
            </a:pPr>
            <a:endParaRPr lang="en-US" dirty="0"/>
          </a:p>
        </p:txBody>
      </p:sp>
      <p:sp>
        <p:nvSpPr>
          <p:cNvPr id="28674" name="Date Placeholder 3"/>
          <p:cNvSpPr>
            <a:spLocks noGrp="1"/>
          </p:cNvSpPr>
          <p:nvPr>
            <p:ph type="dt" sz="half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r>
              <a:rPr lang="en-US" sz="1400" dirty="0"/>
              <a:t>CIS 421/521 - Intro to AI - </a:t>
            </a:r>
            <a:r>
              <a:rPr lang="de-DE" sz="1400" dirty="0" smtClean="0"/>
              <a:t>Fall 2018</a:t>
            </a:r>
            <a:endParaRPr lang="en-US" altLang="en-US" sz="1400" dirty="0"/>
          </a:p>
        </p:txBody>
      </p:sp>
      <p:sp>
        <p:nvSpPr>
          <p:cNvPr id="28675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fld id="{B9E4B3C5-5B9B-4437-9622-D41D36B031C0}" type="slidenum">
              <a:rPr lang="en-US" altLang="en-US" sz="1400" smtClean="0"/>
              <a:pPr/>
              <a:t>10</a:t>
            </a:fld>
            <a:endParaRPr lang="en-US" altLang="en-US" sz="1400"/>
          </a:p>
        </p:txBody>
      </p:sp>
    </p:spTree>
    <p:extLst>
      <p:ext uri="{BB962C8B-B14F-4D97-AF65-F5344CB8AC3E}">
        <p14:creationId xmlns:p14="http://schemas.microsoft.com/office/powerpoint/2010/main" val="10141758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Performance measure - example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 performance measure for a vacuum-cleaner agent might include e.g. some subset of:</a:t>
            </a:r>
          </a:p>
          <a:p>
            <a:pPr lvl="1"/>
            <a:r>
              <a:rPr lang="en-US"/>
              <a:t>+1 point for each clean square in time T</a:t>
            </a:r>
          </a:p>
          <a:p>
            <a:pPr lvl="1"/>
            <a:r>
              <a:rPr lang="en-US"/>
              <a:t>+1 point for clean square, -1 for each move</a:t>
            </a:r>
          </a:p>
          <a:p>
            <a:pPr lvl="1"/>
            <a:r>
              <a:rPr lang="en-US"/>
              <a:t>-1000 for more than </a:t>
            </a:r>
            <a:r>
              <a:rPr lang="en-US" i="1"/>
              <a:t>k</a:t>
            </a:r>
            <a:r>
              <a:rPr lang="en-US"/>
              <a:t> dirty squares</a:t>
            </a:r>
          </a:p>
          <a:p>
            <a:endParaRPr lang="en-US" sz="700"/>
          </a:p>
          <a:p>
            <a:pPr lvl="1">
              <a:buFontTx/>
              <a:buNone/>
            </a:pPr>
            <a:endParaRPr lang="en-US"/>
          </a:p>
        </p:txBody>
      </p:sp>
      <p:sp>
        <p:nvSpPr>
          <p:cNvPr id="28674" name="Date Placeholder 3"/>
          <p:cNvSpPr>
            <a:spLocks noGrp="1"/>
          </p:cNvSpPr>
          <p:nvPr>
            <p:ph type="dt" sz="half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r>
              <a:rPr lang="en-US" sz="1400" dirty="0"/>
              <a:t>CIS 421/521 - Intro to AI - </a:t>
            </a:r>
            <a:r>
              <a:rPr lang="de-DE" sz="1400" dirty="0" smtClean="0"/>
              <a:t>Fall 2018</a:t>
            </a:r>
            <a:endParaRPr lang="en-US" altLang="en-US" sz="1400" dirty="0"/>
          </a:p>
        </p:txBody>
      </p:sp>
      <p:sp>
        <p:nvSpPr>
          <p:cNvPr id="28675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fld id="{B9E4B3C5-5B9B-4437-9622-D41D36B031C0}" type="slidenum">
              <a:rPr lang="en-US" altLang="en-US" sz="1400" smtClean="0"/>
              <a:pPr/>
              <a:t>11</a:t>
            </a:fld>
            <a:endParaRPr lang="en-US" altLang="en-US" sz="1400"/>
          </a:p>
        </p:txBody>
      </p:sp>
      <p:pic>
        <p:nvPicPr>
          <p:cNvPr id="6" name="Content Placeholder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2668089" y="3467100"/>
            <a:ext cx="1752600" cy="262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6800" y="3978275"/>
            <a:ext cx="2117725" cy="211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3064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2646" y="1676400"/>
            <a:ext cx="3048000" cy="1828800"/>
          </a:xfrm>
          <a:prstGeom prst="rect">
            <a:avLst/>
          </a:prstGeom>
        </p:spPr>
      </p:pic>
      <p:sp>
        <p:nvSpPr>
          <p:cNvPr id="2970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Rationality is </a:t>
            </a:r>
            <a:r>
              <a:rPr lang="en-US" i="1"/>
              <a:t>not </a:t>
            </a:r>
            <a:r>
              <a:rPr lang="en-US"/>
              <a:t> omniscience</a:t>
            </a:r>
          </a:p>
        </p:txBody>
      </p:sp>
      <p:sp>
        <p:nvSpPr>
          <p:cNvPr id="2970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295400"/>
            <a:ext cx="8077200" cy="45720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/>
              <a:t>Ideal agent: maximizes </a:t>
            </a:r>
            <a:r>
              <a:rPr lang="en-US" i="1">
                <a:solidFill>
                  <a:schemeClr val="accent2"/>
                </a:solidFill>
              </a:rPr>
              <a:t>actual</a:t>
            </a:r>
            <a:r>
              <a:rPr lang="en-US"/>
              <a:t> performance, but needs to be </a:t>
            </a:r>
            <a:r>
              <a:rPr lang="en-US" i="1">
                <a:solidFill>
                  <a:schemeClr val="accent2"/>
                </a:solidFill>
              </a:rPr>
              <a:t>omniscient</a:t>
            </a:r>
            <a:r>
              <a:rPr lang="en-US" b="0" i="1"/>
              <a:t>.</a:t>
            </a:r>
            <a:r>
              <a:rPr lang="en-US"/>
              <a:t> </a:t>
            </a:r>
          </a:p>
          <a:p>
            <a:pPr lvl="1">
              <a:lnSpc>
                <a:spcPct val="90000"/>
              </a:lnSpc>
            </a:pPr>
            <a:r>
              <a:rPr lang="en-US" sz="2400"/>
              <a:t>Usually impossible…..</a:t>
            </a:r>
          </a:p>
          <a:p>
            <a:pPr lvl="2">
              <a:lnSpc>
                <a:spcPct val="90000"/>
              </a:lnSpc>
            </a:pPr>
            <a:r>
              <a:rPr lang="en-US" sz="2000"/>
              <a:t> But consider tic-tac-toe agent…</a:t>
            </a:r>
          </a:p>
          <a:p>
            <a:pPr lvl="1">
              <a:lnSpc>
                <a:spcPct val="90000"/>
              </a:lnSpc>
            </a:pPr>
            <a:r>
              <a:rPr lang="en-US" sz="2400"/>
              <a:t>Rationality </a:t>
            </a:r>
            <a:r>
              <a:rPr lang="en-US" sz="2400">
                <a:sym typeface="Symbol" pitchFamily="18" charset="2"/>
              </a:rPr>
              <a:t>  Guaranteed Success</a:t>
            </a:r>
          </a:p>
          <a:p>
            <a:pPr marL="914400" lvl="2" indent="0">
              <a:lnSpc>
                <a:spcPct val="90000"/>
              </a:lnSpc>
              <a:buNone/>
            </a:pPr>
            <a:endParaRPr lang="en-US"/>
          </a:p>
          <a:p>
            <a:pPr>
              <a:lnSpc>
                <a:spcPct val="80000"/>
              </a:lnSpc>
            </a:pPr>
            <a:r>
              <a:rPr lang="en-US"/>
              <a:t>Caveat: </a:t>
            </a:r>
            <a:r>
              <a:rPr lang="en-US">
                <a:solidFill>
                  <a:schemeClr val="accent2"/>
                </a:solidFill>
              </a:rPr>
              <a:t>computational limitations make </a:t>
            </a:r>
            <a:r>
              <a:rPr lang="en-US" i="1">
                <a:solidFill>
                  <a:schemeClr val="accent2"/>
                </a:solidFill>
              </a:rPr>
              <a:t>complete rationality</a:t>
            </a:r>
            <a:r>
              <a:rPr lang="en-US">
                <a:solidFill>
                  <a:schemeClr val="accent2"/>
                </a:solidFill>
              </a:rPr>
              <a:t> unachievable</a:t>
            </a:r>
          </a:p>
          <a:p>
            <a:pPr lvl="1">
              <a:lnSpc>
                <a:spcPct val="80000"/>
              </a:lnSpc>
              <a:buFont typeface="Wingdings" panose="05000000000000000000" pitchFamily="2" charset="2"/>
              <a:buChar char="à"/>
            </a:pPr>
            <a:r>
              <a:rPr lang="en-US" sz="2400"/>
              <a:t>design best </a:t>
            </a:r>
            <a:r>
              <a:rPr lang="en-US" sz="2400" i="1">
                <a:solidFill>
                  <a:schemeClr val="accent2"/>
                </a:solidFill>
              </a:rPr>
              <a:t>program</a:t>
            </a:r>
            <a:r>
              <a:rPr lang="en-US" sz="2400"/>
              <a:t> for given machine resources</a:t>
            </a:r>
            <a:br>
              <a:rPr lang="en-US" sz="2400"/>
            </a:br>
            <a:endParaRPr lang="en-US" sz="2400"/>
          </a:p>
          <a:p>
            <a:pPr lvl="0">
              <a:lnSpc>
                <a:spcPct val="90000"/>
              </a:lnSpc>
            </a:pPr>
            <a:r>
              <a:rPr lang="en-US">
                <a:solidFill>
                  <a:srgbClr val="000000"/>
                </a:solidFill>
                <a:sym typeface="Symbol" pitchFamily="18" charset="2"/>
              </a:rPr>
              <a:t>In Economics:</a:t>
            </a:r>
            <a:br>
              <a:rPr lang="en-US">
                <a:solidFill>
                  <a:srgbClr val="000000"/>
                </a:solidFill>
                <a:sym typeface="Symbol" pitchFamily="18" charset="2"/>
              </a:rPr>
            </a:br>
            <a:r>
              <a:rPr lang="en-US">
                <a:solidFill>
                  <a:srgbClr val="000000"/>
                </a:solidFill>
                <a:sym typeface="Symbol" pitchFamily="18" charset="2"/>
              </a:rPr>
              <a:t>“Bounded Rationality”  “Behavioral Economics”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Char char="à"/>
            </a:pPr>
            <a:endParaRPr lang="en-US" sz="280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solidFill>
                  <a:srgbClr val="000000"/>
                </a:solidFill>
              </a:rPr>
              <a:t>CIS 421/521 - Intro to AI - </a:t>
            </a:r>
            <a:r>
              <a:rPr lang="de-DE" dirty="0" smtClean="0">
                <a:solidFill>
                  <a:srgbClr val="000000"/>
                </a:solidFill>
              </a:rPr>
              <a:t>Fall 2018</a:t>
            </a:r>
            <a:endParaRPr lang="en-US" altLang="en-US" dirty="0">
              <a:solidFill>
                <a:srgbClr val="0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1997290-8C53-4862-8488-38CB3942D630}" type="slidenum">
              <a:rPr lang="en-US" altLang="en-US" smtClean="0">
                <a:solidFill>
                  <a:srgbClr val="000000"/>
                </a:solidFill>
              </a:rPr>
              <a:pPr>
                <a:defRPr/>
              </a:pPr>
              <a:t>12</a:t>
            </a:fld>
            <a:r>
              <a:rPr lang="en-US" altLang="en-US">
                <a:solidFill>
                  <a:srgbClr val="000000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10698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Rational</a:t>
            </a:r>
            <a:r>
              <a:rPr lang="en-US" dirty="0"/>
              <a:t> agents </a:t>
            </a:r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10243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295400"/>
            <a:ext cx="7772400" cy="2667000"/>
          </a:xfrm>
        </p:spPr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Rational Agent</a:t>
            </a:r>
            <a:r>
              <a:rPr lang="en-US" dirty="0"/>
              <a:t>: For each possible percept sequence</a:t>
            </a:r>
            <a:r>
              <a:rPr lang="en-US" i="1" dirty="0"/>
              <a:t>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dirty="0"/>
              <a:t>, a rational agent selects an action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to </a:t>
            </a:r>
            <a:r>
              <a:rPr lang="en-US" i="1" dirty="0">
                <a:solidFill>
                  <a:schemeClr val="accent2"/>
                </a:solidFill>
              </a:rPr>
              <a:t>maximize</a:t>
            </a:r>
            <a:r>
              <a:rPr lang="en-US" dirty="0"/>
              <a:t> its </a:t>
            </a:r>
            <a:r>
              <a:rPr lang="en-US" i="1" dirty="0">
                <a:solidFill>
                  <a:schemeClr val="accent2"/>
                </a:solidFill>
              </a:rPr>
              <a:t>performance measure</a:t>
            </a:r>
            <a:endParaRPr lang="en-US" dirty="0"/>
          </a:p>
          <a:p>
            <a:endParaRPr lang="en-US" sz="700" dirty="0"/>
          </a:p>
          <a:p>
            <a:r>
              <a:rPr lang="en-US" dirty="0">
                <a:solidFill>
                  <a:schemeClr val="accent2"/>
                </a:solidFill>
              </a:rPr>
              <a:t>Performance measure</a:t>
            </a:r>
            <a:r>
              <a:rPr lang="en-US" dirty="0"/>
              <a:t>: An objective criterion for success of an agent's behavior, given the evidence provided by the percept sequence.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chemeClr val="accent2"/>
                </a:solidFill>
              </a:rPr>
              <a:t>Revised: </a:t>
            </a:r>
          </a:p>
          <a:p>
            <a:r>
              <a:rPr lang="en-US" dirty="0">
                <a:solidFill>
                  <a:schemeClr val="accent2"/>
                </a:solidFill>
              </a:rPr>
              <a:t>Rational Agent</a:t>
            </a:r>
            <a:r>
              <a:rPr lang="en-US" dirty="0"/>
              <a:t>: For </a:t>
            </a:r>
            <a:r>
              <a:rPr lang="en-US" dirty="0" smtClean="0"/>
              <a:t>the current percept </a:t>
            </a:r>
            <a:r>
              <a:rPr lang="en-US" dirty="0"/>
              <a:t>sequence</a:t>
            </a:r>
            <a:r>
              <a:rPr lang="en-US" i="1" dirty="0"/>
              <a:t> </a:t>
            </a:r>
            <a: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dirty="0" smtClean="0"/>
              <a:t>, </a:t>
            </a:r>
            <a:r>
              <a:rPr lang="en-US" dirty="0"/>
              <a:t>a rational agent selects an action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dirty="0"/>
              <a:t> that </a:t>
            </a:r>
            <a:r>
              <a:rPr lang="en-US" i="1" dirty="0">
                <a:solidFill>
                  <a:schemeClr val="accent2"/>
                </a:solidFill>
              </a:rPr>
              <a:t>maximizes</a:t>
            </a:r>
            <a:r>
              <a:rPr lang="en-US" dirty="0"/>
              <a:t> the </a:t>
            </a:r>
            <a:r>
              <a:rPr lang="en-US" i="1" dirty="0">
                <a:solidFill>
                  <a:schemeClr val="accent2"/>
                </a:solidFill>
              </a:rPr>
              <a:t>expected value of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its </a:t>
            </a:r>
            <a:r>
              <a:rPr lang="en-US" i="1" dirty="0">
                <a:solidFill>
                  <a:schemeClr val="accent2"/>
                </a:solidFill>
              </a:rPr>
              <a:t>performance measure</a:t>
            </a:r>
            <a:endParaRPr lang="en-US" dirty="0"/>
          </a:p>
          <a:p>
            <a:endParaRPr lang="en-US" dirty="0"/>
          </a:p>
          <a:p>
            <a:endParaRPr lang="en-US" sz="500" dirty="0"/>
          </a:p>
          <a:p>
            <a:pPr lvl="1">
              <a:buFontTx/>
              <a:buNone/>
            </a:pPr>
            <a:endParaRPr lang="en-US" dirty="0"/>
          </a:p>
        </p:txBody>
      </p:sp>
      <p:sp>
        <p:nvSpPr>
          <p:cNvPr id="28674" name="Date Placeholder 3"/>
          <p:cNvSpPr>
            <a:spLocks noGrp="1"/>
          </p:cNvSpPr>
          <p:nvPr>
            <p:ph type="dt" sz="half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r>
              <a:rPr lang="en-US" sz="1400" dirty="0"/>
              <a:t>CIS 421/521 - Intro to AI - </a:t>
            </a:r>
            <a:r>
              <a:rPr lang="de-DE" sz="1400" dirty="0" smtClean="0"/>
              <a:t>Fall 2018</a:t>
            </a:r>
            <a:endParaRPr lang="en-US" altLang="en-US" sz="1400" dirty="0"/>
          </a:p>
        </p:txBody>
      </p:sp>
      <p:sp>
        <p:nvSpPr>
          <p:cNvPr id="28675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fld id="{B9E4B3C5-5B9B-4437-9622-D41D36B031C0}" type="slidenum">
              <a:rPr lang="en-US" altLang="en-US" sz="1400" smtClean="0"/>
              <a:pPr/>
              <a:t>13</a:t>
            </a:fld>
            <a:endParaRPr lang="en-US" altLang="en-US" sz="140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2D8DBF90-2EF0-424F-99C4-DD486F9FA35E}"/>
              </a:ext>
            </a:extLst>
          </p:cNvPr>
          <p:cNvSpPr/>
          <p:nvPr/>
        </p:nvSpPr>
        <p:spPr bwMode="auto">
          <a:xfrm>
            <a:off x="685800" y="1331494"/>
            <a:ext cx="7620000" cy="2478505"/>
          </a:xfrm>
          <a:prstGeom prst="rect">
            <a:avLst/>
          </a:prstGeom>
          <a:solidFill>
            <a:schemeClr val="bg1">
              <a:alpha val="70000"/>
            </a:schemeClr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442725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Outline for today’s lecture</a:t>
            </a:r>
          </a:p>
        </p:txBody>
      </p:sp>
      <p:sp>
        <p:nvSpPr>
          <p:cNvPr id="1638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Intelligent Agents</a:t>
            </a:r>
          </a:p>
          <a:p>
            <a:endParaRPr lang="en-US"/>
          </a:p>
          <a:p>
            <a:r>
              <a:rPr lang="en-US" i="1">
                <a:solidFill>
                  <a:srgbClr val="FF0000"/>
                </a:solidFill>
              </a:rPr>
              <a:t>Task Environments (AIMA 2.3)</a:t>
            </a:r>
          </a:p>
          <a:p>
            <a:endParaRPr lang="en-US" i="1">
              <a:solidFill>
                <a:srgbClr val="FF0000"/>
              </a:solidFill>
            </a:endParaRPr>
          </a:p>
          <a:p>
            <a:r>
              <a:rPr lang="en-US"/>
              <a:t>Formulating Search Problems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CIS 421/521 - Intro to AI - </a:t>
            </a:r>
            <a:r>
              <a:rPr lang="de-DE" dirty="0" smtClean="0"/>
              <a:t>Fall 2018</a:t>
            </a:r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A8A179A-356C-4639-9535-0DE21556AF82}" type="slidenum">
              <a:rPr lang="en-US" altLang="en-US" smtClean="0"/>
              <a:pPr>
                <a:defRPr/>
              </a:pPr>
              <a:t>14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0626080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Task environments</a:t>
            </a:r>
          </a:p>
        </p:txBody>
      </p:sp>
      <p:sp>
        <p:nvSpPr>
          <p:cNvPr id="542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To design a rational agent we need to specify a </a:t>
            </a:r>
            <a:r>
              <a:rPr lang="en-US" i="1">
                <a:solidFill>
                  <a:schemeClr val="accent2"/>
                </a:solidFill>
              </a:rPr>
              <a:t>task environment </a:t>
            </a:r>
          </a:p>
          <a:p>
            <a:pPr lvl="1"/>
            <a:r>
              <a:rPr lang="en-US"/>
              <a:t>a problem specification for which the agent is a solution</a:t>
            </a:r>
          </a:p>
          <a:p>
            <a:pPr lvl="1"/>
            <a:endParaRPr lang="en-US"/>
          </a:p>
          <a:p>
            <a:r>
              <a:rPr lang="en-US" sz="2800" i="1">
                <a:solidFill>
                  <a:schemeClr val="accent2"/>
                </a:solidFill>
              </a:rPr>
              <a:t>PEAS</a:t>
            </a:r>
            <a:r>
              <a:rPr lang="en-US" sz="2000" i="1">
                <a:solidFill>
                  <a:schemeClr val="accent2"/>
                </a:solidFill>
              </a:rPr>
              <a:t>: </a:t>
            </a:r>
            <a:r>
              <a:rPr lang="en-US" b="0" i="1"/>
              <a:t> to </a:t>
            </a:r>
            <a:r>
              <a:rPr lang="en-US" b="0"/>
              <a:t>specify a task environment</a:t>
            </a:r>
            <a:r>
              <a:rPr lang="en-US"/>
              <a:t>	</a:t>
            </a:r>
          </a:p>
          <a:p>
            <a:pPr lvl="1"/>
            <a:r>
              <a:rPr lang="en-US" sz="2400" b="1" i="1">
                <a:solidFill>
                  <a:schemeClr val="accent2"/>
                </a:solidFill>
              </a:rPr>
              <a:t>P</a:t>
            </a:r>
            <a:r>
              <a:rPr lang="en-US"/>
              <a:t>erformance measure</a:t>
            </a:r>
          </a:p>
          <a:p>
            <a:pPr lvl="1"/>
            <a:r>
              <a:rPr lang="en-US" sz="2400" b="1" i="1">
                <a:solidFill>
                  <a:schemeClr val="accent2"/>
                </a:solidFill>
              </a:rPr>
              <a:t>E</a:t>
            </a:r>
            <a:r>
              <a:rPr lang="en-US"/>
              <a:t>nvironment</a:t>
            </a:r>
          </a:p>
          <a:p>
            <a:pPr lvl="1"/>
            <a:r>
              <a:rPr lang="en-US" sz="2400" b="1" i="1">
                <a:solidFill>
                  <a:schemeClr val="accent2"/>
                </a:solidFill>
              </a:rPr>
              <a:t>A</a:t>
            </a:r>
            <a:r>
              <a:rPr lang="en-US"/>
              <a:t>ctuators</a:t>
            </a:r>
          </a:p>
          <a:p>
            <a:pPr lvl="1"/>
            <a:r>
              <a:rPr lang="en-US" sz="2400" b="1" i="1">
                <a:solidFill>
                  <a:schemeClr val="accent2"/>
                </a:solidFill>
              </a:rPr>
              <a:t>S</a:t>
            </a:r>
            <a:r>
              <a:rPr lang="en-US"/>
              <a:t>ensors</a:t>
            </a:r>
          </a:p>
          <a:p>
            <a:endParaRPr lang="en-US"/>
          </a:p>
        </p:txBody>
      </p:sp>
      <p:pic>
        <p:nvPicPr>
          <p:cNvPr id="5427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3429000"/>
            <a:ext cx="2209800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CIS 421/521 - Intro to AI - </a:t>
            </a:r>
            <a:r>
              <a:rPr lang="de-DE" dirty="0" smtClean="0"/>
              <a:t>Fall 2018</a:t>
            </a:r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A8A179A-356C-4639-9535-0DE21556AF82}" type="slidenum">
              <a:rPr lang="en-US" altLang="en-US" smtClean="0"/>
              <a:pPr>
                <a:defRPr/>
              </a:pPr>
              <a:t>15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39861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2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2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2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2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2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275" grpId="0" build="p" autoUpdateAnimBg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i="1"/>
              <a:t>PEAS: </a:t>
            </a:r>
            <a:r>
              <a:rPr lang="en-US" sz="2800"/>
              <a:t>Specifying an automated taxi driver</a:t>
            </a:r>
          </a:p>
        </p:txBody>
      </p:sp>
      <p:sp>
        <p:nvSpPr>
          <p:cNvPr id="1843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pPr>
              <a:buFont typeface="Symbol" pitchFamily="18" charset="2"/>
              <a:buNone/>
            </a:pPr>
            <a:r>
              <a:rPr lang="en-US" sz="2800" i="1">
                <a:solidFill>
                  <a:schemeClr val="accent2"/>
                </a:solidFill>
              </a:rPr>
              <a:t>P</a:t>
            </a:r>
            <a:r>
              <a:rPr lang="en-US" b="0"/>
              <a:t>erformance measure</a:t>
            </a:r>
            <a:r>
              <a:rPr lang="en-US"/>
              <a:t>: </a:t>
            </a:r>
          </a:p>
          <a:p>
            <a:pPr lvl="1"/>
            <a:r>
              <a:rPr lang="en-US"/>
              <a:t>?</a:t>
            </a:r>
          </a:p>
          <a:p>
            <a:pPr>
              <a:buFont typeface="Symbol" pitchFamily="18" charset="2"/>
              <a:buNone/>
            </a:pPr>
            <a:r>
              <a:rPr lang="en-US" sz="2800" i="1">
                <a:solidFill>
                  <a:schemeClr val="accent2"/>
                </a:solidFill>
              </a:rPr>
              <a:t>E</a:t>
            </a:r>
            <a:r>
              <a:rPr lang="en-US" b="0"/>
              <a:t>nvironment</a:t>
            </a:r>
            <a:r>
              <a:rPr lang="en-US"/>
              <a:t>: </a:t>
            </a:r>
          </a:p>
          <a:p>
            <a:pPr lvl="1"/>
            <a:r>
              <a:rPr lang="en-US"/>
              <a:t>?</a:t>
            </a:r>
          </a:p>
          <a:p>
            <a:pPr>
              <a:buFont typeface="Symbol" pitchFamily="18" charset="2"/>
              <a:buNone/>
            </a:pPr>
            <a:r>
              <a:rPr lang="en-US" sz="2800" i="1">
                <a:solidFill>
                  <a:schemeClr val="accent2"/>
                </a:solidFill>
              </a:rPr>
              <a:t>A</a:t>
            </a:r>
            <a:r>
              <a:rPr lang="en-US" b="0"/>
              <a:t>ctuators</a:t>
            </a:r>
            <a:r>
              <a:rPr lang="en-US"/>
              <a:t>: </a:t>
            </a:r>
          </a:p>
          <a:p>
            <a:pPr lvl="1"/>
            <a:r>
              <a:rPr lang="en-US"/>
              <a:t>?</a:t>
            </a:r>
          </a:p>
          <a:p>
            <a:pPr>
              <a:buFont typeface="Symbol" pitchFamily="18" charset="2"/>
              <a:buNone/>
            </a:pPr>
            <a:r>
              <a:rPr lang="en-US" sz="2800" i="1">
                <a:solidFill>
                  <a:schemeClr val="accent2"/>
                </a:solidFill>
              </a:rPr>
              <a:t>S</a:t>
            </a:r>
            <a:r>
              <a:rPr lang="en-US" b="0"/>
              <a:t>ensors</a:t>
            </a:r>
            <a:r>
              <a:rPr lang="en-US"/>
              <a:t>: </a:t>
            </a:r>
          </a:p>
          <a:p>
            <a:pPr lvl="1"/>
            <a:r>
              <a:rPr lang="en-US"/>
              <a:t>?</a:t>
            </a:r>
            <a:endParaRPr lang="en-US" b="1" i="1"/>
          </a:p>
        </p:txBody>
      </p:sp>
      <p:pic>
        <p:nvPicPr>
          <p:cNvPr id="18438" name="Picture 4" descr="MCBD05688_0000[1]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3429000"/>
            <a:ext cx="281940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CIS 421/521 - Intro to AI - </a:t>
            </a:r>
            <a:r>
              <a:rPr lang="de-DE" dirty="0" smtClean="0"/>
              <a:t>Fall 2018</a:t>
            </a:r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A8A179A-356C-4639-9535-0DE21556AF82}" type="slidenum">
              <a:rPr lang="en-US" altLang="en-US" smtClean="0"/>
              <a:pPr>
                <a:defRPr/>
              </a:pPr>
              <a:t>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8343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i="1"/>
              <a:t>PEAS: </a:t>
            </a:r>
            <a:r>
              <a:rPr lang="en-US" sz="2800"/>
              <a:t>Specifying an automated taxi driver</a:t>
            </a:r>
          </a:p>
        </p:txBody>
      </p:sp>
      <p:sp>
        <p:nvSpPr>
          <p:cNvPr id="2253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pPr>
              <a:buFont typeface="Symbol" pitchFamily="18" charset="2"/>
              <a:buNone/>
            </a:pPr>
            <a:r>
              <a:rPr lang="en-US" sz="2800" i="1" dirty="0">
                <a:solidFill>
                  <a:schemeClr val="accent2"/>
                </a:solidFill>
              </a:rPr>
              <a:t>P</a:t>
            </a:r>
            <a:r>
              <a:rPr lang="en-US" b="0" dirty="0"/>
              <a:t>erformance measure</a:t>
            </a:r>
            <a:r>
              <a:rPr lang="en-US" dirty="0"/>
              <a:t>: </a:t>
            </a:r>
          </a:p>
          <a:p>
            <a:pPr lvl="1"/>
            <a:r>
              <a:rPr lang="en-US" dirty="0"/>
              <a:t>safe, fast, legal, comfortable, maximize profits</a:t>
            </a:r>
          </a:p>
          <a:p>
            <a:pPr>
              <a:buFont typeface="Symbol" pitchFamily="18" charset="2"/>
              <a:buNone/>
            </a:pPr>
            <a:r>
              <a:rPr lang="en-US" sz="2800" i="1" dirty="0">
                <a:solidFill>
                  <a:schemeClr val="accent2"/>
                </a:solidFill>
              </a:rPr>
              <a:t>E</a:t>
            </a:r>
            <a:r>
              <a:rPr lang="en-US" b="0" dirty="0"/>
              <a:t>nvironment</a:t>
            </a:r>
            <a:r>
              <a:rPr lang="en-US" dirty="0"/>
              <a:t>: </a:t>
            </a:r>
          </a:p>
          <a:p>
            <a:pPr lvl="1"/>
            <a:r>
              <a:rPr lang="en-US" dirty="0"/>
              <a:t>roads, other traffic, pedestrians, customers</a:t>
            </a:r>
          </a:p>
          <a:p>
            <a:pPr>
              <a:buFont typeface="Symbol" pitchFamily="18" charset="2"/>
              <a:buNone/>
            </a:pPr>
            <a:r>
              <a:rPr lang="en-US" sz="2800" i="1" dirty="0">
                <a:solidFill>
                  <a:schemeClr val="accent2"/>
                </a:solidFill>
              </a:rPr>
              <a:t>A</a:t>
            </a:r>
            <a:r>
              <a:rPr lang="en-US" b="0" dirty="0"/>
              <a:t>ctuators</a:t>
            </a:r>
            <a:r>
              <a:rPr lang="en-US" dirty="0"/>
              <a:t>: </a:t>
            </a:r>
          </a:p>
          <a:p>
            <a:pPr lvl="1"/>
            <a:r>
              <a:rPr lang="en-US" dirty="0"/>
              <a:t>steering, accelerator, brake, signal, horn</a:t>
            </a:r>
          </a:p>
          <a:p>
            <a:pPr>
              <a:buFont typeface="Symbol" pitchFamily="18" charset="2"/>
              <a:buNone/>
            </a:pPr>
            <a:r>
              <a:rPr lang="en-US" sz="2800" i="1" dirty="0">
                <a:solidFill>
                  <a:schemeClr val="accent2"/>
                </a:solidFill>
              </a:rPr>
              <a:t>S</a:t>
            </a:r>
            <a:r>
              <a:rPr lang="en-US" b="0" dirty="0"/>
              <a:t>ensors</a:t>
            </a:r>
            <a:r>
              <a:rPr lang="en-US" dirty="0"/>
              <a:t>: </a:t>
            </a:r>
          </a:p>
          <a:p>
            <a:pPr lvl="1"/>
            <a:r>
              <a:rPr lang="en-US" dirty="0"/>
              <a:t>cameras, </a:t>
            </a:r>
            <a:r>
              <a:rPr lang="en-US" dirty="0" smtClean="0"/>
              <a:t>LiDAR, </a:t>
            </a:r>
            <a:r>
              <a:rPr lang="en-US" dirty="0"/>
              <a:t>speedometer, GPS</a:t>
            </a:r>
            <a:endParaRPr lang="en-US" b="1" i="1" dirty="0"/>
          </a:p>
        </p:txBody>
      </p:sp>
      <p:pic>
        <p:nvPicPr>
          <p:cNvPr id="22534" name="Picture 4" descr="MCBD05688_0000[1]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3429000"/>
            <a:ext cx="281940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CIS 421/521 - Intro to AI - </a:t>
            </a:r>
            <a:r>
              <a:rPr lang="de-DE" dirty="0" smtClean="0"/>
              <a:t>Fall 2018</a:t>
            </a:r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A8A179A-356C-4639-9535-0DE21556AF82}" type="slidenum">
              <a:rPr lang="en-US" altLang="en-US" smtClean="0"/>
              <a:pPr>
                <a:defRPr/>
              </a:pPr>
              <a:t>17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2105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i="1">
                <a:solidFill>
                  <a:schemeClr val="accent2"/>
                </a:solidFill>
              </a:rPr>
              <a:t>PEAS: </a:t>
            </a:r>
            <a:r>
              <a:rPr lang="en-US"/>
              <a:t>Medical diagnosis system</a:t>
            </a:r>
            <a:endParaRPr lang="en-US" i="1">
              <a:solidFill>
                <a:schemeClr val="accent2"/>
              </a:solidFill>
            </a:endParaRPr>
          </a:p>
        </p:txBody>
      </p:sp>
      <p:sp>
        <p:nvSpPr>
          <p:cNvPr id="2355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3200" i="1" dirty="0">
                <a:solidFill>
                  <a:schemeClr val="accent2"/>
                </a:solidFill>
              </a:rPr>
              <a:t>P</a:t>
            </a:r>
            <a:r>
              <a:rPr lang="en-US" i="1" dirty="0"/>
              <a:t>erformance</a:t>
            </a:r>
            <a:r>
              <a:rPr lang="en-US" dirty="0"/>
              <a:t> </a:t>
            </a:r>
            <a:r>
              <a:rPr lang="en-US" i="1" dirty="0"/>
              <a:t>measure</a:t>
            </a:r>
            <a:r>
              <a:rPr lang="en-US" dirty="0"/>
              <a:t>: Healthy patient, minimize costs, lawsuits</a:t>
            </a:r>
          </a:p>
          <a:p>
            <a:endParaRPr lang="en-US" sz="1600" dirty="0"/>
          </a:p>
          <a:p>
            <a:r>
              <a:rPr lang="en-US" sz="3200" i="1" dirty="0">
                <a:solidFill>
                  <a:schemeClr val="accent2"/>
                </a:solidFill>
              </a:rPr>
              <a:t>E</a:t>
            </a:r>
            <a:r>
              <a:rPr lang="en-US" i="1" dirty="0"/>
              <a:t>nvironment</a:t>
            </a:r>
            <a:r>
              <a:rPr lang="en-US" dirty="0"/>
              <a:t>: Patient, hospital, staff</a:t>
            </a:r>
          </a:p>
          <a:p>
            <a:endParaRPr lang="en-US" sz="1600" dirty="0"/>
          </a:p>
          <a:p>
            <a:r>
              <a:rPr lang="en-US" sz="3200" i="1" dirty="0">
                <a:solidFill>
                  <a:schemeClr val="accent2"/>
                </a:solidFill>
              </a:rPr>
              <a:t>A</a:t>
            </a:r>
            <a:r>
              <a:rPr lang="en-US" i="1" dirty="0"/>
              <a:t>ctuators</a:t>
            </a:r>
            <a:r>
              <a:rPr lang="en-US" dirty="0"/>
              <a:t>: Screen display (form including: questions, tests, diagnoses, treatments, referrals)</a:t>
            </a:r>
          </a:p>
          <a:p>
            <a:endParaRPr lang="en-US" sz="1600" dirty="0"/>
          </a:p>
          <a:p>
            <a:r>
              <a:rPr lang="en-US" sz="3200" i="1" dirty="0">
                <a:solidFill>
                  <a:schemeClr val="accent2"/>
                </a:solidFill>
              </a:rPr>
              <a:t>S</a:t>
            </a:r>
            <a:r>
              <a:rPr lang="en-US" i="1" dirty="0"/>
              <a:t>ensors</a:t>
            </a:r>
            <a:r>
              <a:rPr lang="en-US" dirty="0"/>
              <a:t>: Keyboard </a:t>
            </a:r>
            <a:br>
              <a:rPr lang="en-US" dirty="0"/>
            </a:br>
            <a:r>
              <a:rPr lang="en-US" dirty="0"/>
              <a:t>(entry of symptoms, </a:t>
            </a:r>
            <a:br>
              <a:rPr lang="en-US" dirty="0"/>
            </a:br>
            <a:r>
              <a:rPr lang="en-US" dirty="0"/>
              <a:t>findings, </a:t>
            </a:r>
            <a:br>
              <a:rPr lang="en-US" dirty="0"/>
            </a:br>
            <a:r>
              <a:rPr lang="en-US" dirty="0"/>
              <a:t>patient's answers)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CIS 421/521 - Intro to AI - </a:t>
            </a:r>
            <a:r>
              <a:rPr lang="de-DE" dirty="0" smtClean="0"/>
              <a:t>Fall 2018</a:t>
            </a:r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A8A179A-356C-4639-9535-0DE21556AF82}" type="slidenum">
              <a:rPr lang="en-US" altLang="en-US" smtClean="0"/>
              <a:pPr>
                <a:defRPr/>
              </a:pPr>
              <a:t>18</a:t>
            </a:fld>
            <a:endParaRPr lang="en-US" altLang="en-US"/>
          </a:p>
        </p:txBody>
      </p:sp>
      <p:pic>
        <p:nvPicPr>
          <p:cNvPr id="1026" name="Picture 2" descr="Image result for automated diagnosis medical">
            <a:extLst>
              <a:ext uri="{FF2B5EF4-FFF2-40B4-BE49-F238E27FC236}">
                <a16:creationId xmlns:a16="http://schemas.microsoft.com/office/drawing/2014/main" xmlns="" id="{61F10464-0E62-4FDC-8BB7-90D4FDE073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4390105"/>
            <a:ext cx="4476166" cy="2353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DF74E58F-C1F7-41FD-A08E-F03152AD82AD}"/>
              </a:ext>
            </a:extLst>
          </p:cNvPr>
          <p:cNvSpPr txBox="1"/>
          <p:nvPr/>
        </p:nvSpPr>
        <p:spPr bwMode="auto">
          <a:xfrm>
            <a:off x="6781800" y="4432538"/>
            <a:ext cx="2819400" cy="308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075" tIns="46038" rIns="92075" bIns="46038" rtlCol="0" anchor="ctr"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Arial Narrow" panose="020B0606020202030204" pitchFamily="34" charset="0"/>
              </a:rPr>
              <a:t>From: The New Yorker April 2017</a:t>
            </a:r>
          </a:p>
        </p:txBody>
      </p:sp>
    </p:spTree>
    <p:extLst>
      <p:ext uri="{BB962C8B-B14F-4D97-AF65-F5344CB8AC3E}">
        <p14:creationId xmlns:p14="http://schemas.microsoft.com/office/powerpoint/2010/main" val="58395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rational agent designer’s goal</a:t>
            </a:r>
          </a:p>
        </p:txBody>
      </p:sp>
      <p:sp>
        <p:nvSpPr>
          <p:cNvPr id="2662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295400"/>
            <a:ext cx="8077200" cy="4572000"/>
          </a:xfrm>
        </p:spPr>
        <p:txBody>
          <a:bodyPr/>
          <a:lstStyle/>
          <a:p>
            <a:r>
              <a:rPr lang="en-US"/>
              <a:t>Goal of AI practitioner who designs rational agents: </a:t>
            </a:r>
          </a:p>
          <a:p>
            <a:pPr marL="457200" lvl="1" indent="0">
              <a:buNone/>
            </a:pPr>
            <a:r>
              <a:rPr lang="en-US" sz="2400" b="1"/>
              <a:t>    given a </a:t>
            </a:r>
            <a:r>
              <a:rPr lang="en-US" sz="2400" b="1" i="1"/>
              <a:t>PEAS </a:t>
            </a:r>
            <a:r>
              <a:rPr lang="en-US" sz="2400" b="1"/>
              <a:t>task environment, </a:t>
            </a:r>
          </a:p>
          <a:p>
            <a:pPr marL="457200" lvl="1" indent="0">
              <a:buNone/>
            </a:pPr>
            <a:endParaRPr lang="en-US" sz="2400" b="1"/>
          </a:p>
          <a:p>
            <a:pPr marL="1371600" lvl="2" indent="-457200">
              <a:buFont typeface="+mj-lt"/>
              <a:buAutoNum type="arabicPeriod"/>
            </a:pPr>
            <a:r>
              <a:rPr lang="en-US" sz="2200" b="1"/>
              <a:t>Construct </a:t>
            </a:r>
            <a:r>
              <a:rPr lang="en-US" sz="2200" b="1" i="1"/>
              <a:t>agent function </a:t>
            </a:r>
            <a:r>
              <a:rPr lang="en-US" sz="3200" b="1" i="1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f </a:t>
            </a:r>
            <a:r>
              <a:rPr lang="en-US" sz="2200" b="1"/>
              <a:t>that maximizes the expected value of the performance measure, </a:t>
            </a:r>
          </a:p>
          <a:p>
            <a:pPr marL="1371600" lvl="2" indent="-457200">
              <a:buFont typeface="+mj-lt"/>
              <a:buAutoNum type="arabicPeriod"/>
            </a:pPr>
            <a:endParaRPr lang="en-US" sz="2200" b="1"/>
          </a:p>
          <a:p>
            <a:pPr marL="1371600" lvl="2" indent="-457200">
              <a:buFont typeface="+mj-lt"/>
              <a:buAutoNum type="arabicPeriod"/>
            </a:pPr>
            <a:r>
              <a:rPr lang="en-US" sz="2200" b="1"/>
              <a:t>Design an </a:t>
            </a:r>
            <a:r>
              <a:rPr lang="en-US" sz="2200" b="1" i="1"/>
              <a:t>agent program </a:t>
            </a:r>
            <a:r>
              <a:rPr lang="en-US" sz="2200" b="1"/>
              <a:t>that implements </a:t>
            </a:r>
            <a:r>
              <a:rPr lang="en-US" sz="3200" b="1" i="1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sz="2800" b="1"/>
              <a:t> </a:t>
            </a:r>
            <a:r>
              <a:rPr lang="en-US" sz="2200" b="1"/>
              <a:t>on a particular architecture</a:t>
            </a:r>
          </a:p>
          <a:p>
            <a:endParaRPr lang="en-US" sz="2800" b="1"/>
          </a:p>
          <a:p>
            <a:pPr lvl="2"/>
            <a:endParaRPr lang="en-US" sz="2200" b="1"/>
          </a:p>
          <a:p>
            <a:pPr lvl="1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CIS 421/521 - Intro to AI - </a:t>
            </a:r>
            <a:r>
              <a:rPr lang="de-DE" dirty="0" smtClean="0"/>
              <a:t>Fall 2018</a:t>
            </a:r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A8A179A-356C-4639-9535-0DE21556AF82}" type="slidenum">
              <a:rPr lang="en-US" altLang="en-US" smtClean="0"/>
              <a:pPr>
                <a:defRPr/>
              </a:pPr>
              <a:t>19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48083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4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Intelligent </a:t>
            </a:r>
            <a:r>
              <a:rPr lang="en-US" dirty="0" smtClean="0"/>
              <a:t>Agents, </a:t>
            </a:r>
            <a:r>
              <a:rPr lang="en-US" dirty="0"/>
              <a:t>Search Problem </a:t>
            </a:r>
            <a:r>
              <a:rPr lang="en-US" dirty="0" smtClean="0"/>
              <a:t>Formulation and Uninformed Search</a:t>
            </a:r>
            <a:endParaRPr lang="en-US" dirty="0"/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AIMA, Chapters 2, 3.1-3.2</a:t>
            </a:r>
          </a:p>
        </p:txBody>
      </p:sp>
    </p:spTree>
    <p:extLst>
      <p:ext uri="{BB962C8B-B14F-4D97-AF65-F5344CB8AC3E}">
        <p14:creationId xmlns:p14="http://schemas.microsoft.com/office/powerpoint/2010/main" val="176404639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Environment types: Definitions </a:t>
            </a:r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2458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i="1">
                <a:solidFill>
                  <a:srgbClr val="C00000"/>
                </a:solidFill>
              </a:rPr>
              <a:t>Fully</a:t>
            </a:r>
            <a:r>
              <a:rPr lang="en-US" i="1">
                <a:solidFill>
                  <a:schemeClr val="accent2"/>
                </a:solidFill>
              </a:rPr>
              <a:t> </a:t>
            </a:r>
            <a:r>
              <a:rPr lang="en-US" i="1">
                <a:solidFill>
                  <a:srgbClr val="C00000"/>
                </a:solidFill>
              </a:rPr>
              <a:t>observable</a:t>
            </a:r>
            <a:r>
              <a:rPr lang="en-US" sz="2000"/>
              <a:t> (vs. partially observable): An agent's sensors give it access to the complete state of the environment at each point in time.</a:t>
            </a:r>
          </a:p>
          <a:p>
            <a:pPr>
              <a:lnSpc>
                <a:spcPct val="90000"/>
              </a:lnSpc>
            </a:pPr>
            <a:endParaRPr lang="en-US" sz="2000"/>
          </a:p>
          <a:p>
            <a:pPr>
              <a:lnSpc>
                <a:spcPct val="90000"/>
              </a:lnSpc>
            </a:pPr>
            <a:r>
              <a:rPr lang="en-US" i="1">
                <a:solidFill>
                  <a:srgbClr val="C00000"/>
                </a:solidFill>
              </a:rPr>
              <a:t>Deterministic</a:t>
            </a:r>
            <a:r>
              <a:rPr lang="en-US" i="1">
                <a:solidFill>
                  <a:schemeClr val="accent2"/>
                </a:solidFill>
              </a:rPr>
              <a:t> </a:t>
            </a:r>
            <a:r>
              <a:rPr lang="en-US" sz="2000"/>
              <a:t>(vs. stochastic): The next state of the environment is completely determined by the current state and the action executed by the agent. </a:t>
            </a:r>
          </a:p>
          <a:p>
            <a:pPr lvl="1">
              <a:lnSpc>
                <a:spcPct val="90000"/>
              </a:lnSpc>
            </a:pPr>
            <a:r>
              <a:rPr lang="en-US" sz="1800"/>
              <a:t>If the environment is deterministic except for the actions of other agents, then the environment is </a:t>
            </a:r>
            <a:r>
              <a:rPr lang="en-US" sz="2400" i="1">
                <a:solidFill>
                  <a:srgbClr val="C00000"/>
                </a:solidFill>
              </a:rPr>
              <a:t>strategic</a:t>
            </a:r>
            <a:r>
              <a:rPr lang="en-US" sz="1800"/>
              <a:t>.</a:t>
            </a:r>
          </a:p>
          <a:p>
            <a:pPr>
              <a:lnSpc>
                <a:spcPct val="90000"/>
              </a:lnSpc>
            </a:pPr>
            <a:endParaRPr lang="en-US" sz="2000"/>
          </a:p>
          <a:p>
            <a:pPr>
              <a:lnSpc>
                <a:spcPct val="90000"/>
              </a:lnSpc>
            </a:pPr>
            <a:r>
              <a:rPr lang="en-US" i="1">
                <a:solidFill>
                  <a:srgbClr val="C00000"/>
                </a:solidFill>
              </a:rPr>
              <a:t>Episodic</a:t>
            </a:r>
            <a:r>
              <a:rPr lang="en-US" sz="2000">
                <a:solidFill>
                  <a:srgbClr val="C00000"/>
                </a:solidFill>
              </a:rPr>
              <a:t> </a:t>
            </a:r>
            <a:r>
              <a:rPr lang="en-US" sz="2000"/>
              <a:t>(vs. sequential): The agent's experience is divided into atomic "episodes" during which the agent perceives and then performs a single action, and the choice of action in each episode does not depend on any previous action.  (example: classification task)</a:t>
            </a:r>
            <a:endParaRPr lang="en-US" sz="180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CIS 421/521 - Intro to AI - </a:t>
            </a:r>
            <a:r>
              <a:rPr lang="de-DE" dirty="0" smtClean="0"/>
              <a:t>Fall 2018</a:t>
            </a:r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A8A179A-356C-4639-9535-0DE21556AF82}" type="slidenum">
              <a:rPr lang="en-US" altLang="en-US" smtClean="0"/>
              <a:pPr>
                <a:defRPr/>
              </a:pPr>
              <a:t>20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08911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Environment types: Definitions </a:t>
            </a:r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2560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1" dirty="0">
                <a:solidFill>
                  <a:srgbClr val="C00000"/>
                </a:solidFill>
              </a:rPr>
              <a:t>Static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/>
              <a:t>(vs. dynamic): The environment is unchanged while an agent is deliberating. </a:t>
            </a:r>
          </a:p>
          <a:p>
            <a:pPr lvl="1"/>
            <a:r>
              <a:rPr lang="en-US" sz="1800" dirty="0"/>
              <a:t>The environment is </a:t>
            </a:r>
            <a:r>
              <a:rPr lang="en-US" i="1" dirty="0" err="1">
                <a:solidFill>
                  <a:srgbClr val="C00000"/>
                </a:solidFill>
              </a:rPr>
              <a:t>semidynamic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sz="1800" dirty="0"/>
              <a:t>if the environment itself does not change with the passage of time but the agent's performance score does.</a:t>
            </a:r>
          </a:p>
          <a:p>
            <a:pPr>
              <a:buFont typeface="Symbol" pitchFamily="18" charset="2"/>
              <a:buNone/>
            </a:pPr>
            <a:endParaRPr lang="en-US" sz="2000" dirty="0"/>
          </a:p>
          <a:p>
            <a:r>
              <a:rPr lang="en-US" i="1" dirty="0">
                <a:solidFill>
                  <a:srgbClr val="C00000"/>
                </a:solidFill>
              </a:rPr>
              <a:t>Discrete</a:t>
            </a:r>
            <a:r>
              <a:rPr lang="en-US" i="1" dirty="0">
                <a:solidFill>
                  <a:schemeClr val="accent2"/>
                </a:solidFill>
              </a:rPr>
              <a:t> </a:t>
            </a:r>
            <a:r>
              <a:rPr lang="en-US" sz="2000" dirty="0"/>
              <a:t>(vs. continuous): A limited number of distinct, clearly defined percepts and actions.</a:t>
            </a:r>
          </a:p>
          <a:p>
            <a:endParaRPr lang="en-US" sz="2000" dirty="0"/>
          </a:p>
          <a:p>
            <a:r>
              <a:rPr lang="en-US" i="1" dirty="0">
                <a:solidFill>
                  <a:srgbClr val="C00000"/>
                </a:solidFill>
              </a:rPr>
              <a:t>Single agent </a:t>
            </a:r>
            <a:r>
              <a:rPr lang="en-US" sz="2000" dirty="0"/>
              <a:t>(vs. </a:t>
            </a:r>
            <a:r>
              <a:rPr lang="en-US" sz="2000" dirty="0" err="1"/>
              <a:t>multiagent</a:t>
            </a:r>
            <a:r>
              <a:rPr lang="en-US" sz="2000" dirty="0"/>
              <a:t>): An agent operating by itself in an environment.</a:t>
            </a:r>
          </a:p>
          <a:p>
            <a:endParaRPr lang="en-US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CIS 421/521 - Intro to AI - </a:t>
            </a:r>
            <a:r>
              <a:rPr lang="de-DE" dirty="0" smtClean="0"/>
              <a:t>Fall 2018</a:t>
            </a:r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A8A179A-356C-4639-9535-0DE21556AF82}" type="slidenum">
              <a:rPr lang="en-US" altLang="en-US" smtClean="0"/>
              <a:pPr>
                <a:defRPr/>
              </a:pPr>
              <a:t>21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42344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886057"/>
            <a:ext cx="7772400" cy="3390686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CIS 421/521 - Intro to AI - </a:t>
            </a:r>
            <a:r>
              <a:rPr lang="de-DE" smtClean="0"/>
              <a:t>Fall 2018</a:t>
            </a:r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A8A179A-356C-4639-9535-0DE21556AF82}" type="slidenum">
              <a:rPr lang="en-US" altLang="en-US" smtClean="0"/>
              <a:pPr>
                <a:defRPr/>
              </a:pPr>
              <a:t>22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2041891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23" name="Rectangle 3"/>
          <p:cNvSpPr>
            <a:spLocks noGrp="1" noChangeArrowheads="1"/>
          </p:cNvSpPr>
          <p:nvPr>
            <p:ph type="title"/>
          </p:nvPr>
        </p:nvSpPr>
        <p:spPr>
          <a:xfrm>
            <a:off x="685800" y="609600"/>
            <a:ext cx="8382000" cy="457200"/>
          </a:xfrm>
        </p:spPr>
        <p:txBody>
          <a:bodyPr/>
          <a:lstStyle/>
          <a:p>
            <a:r>
              <a:rPr lang="en-US" sz="2800"/>
              <a:t>Environment Restrictions for Now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CIS 421/521 - Intro to AI - </a:t>
            </a:r>
            <a:r>
              <a:rPr lang="de-DE" dirty="0" smtClean="0"/>
              <a:t>Fall 2018</a:t>
            </a:r>
            <a:endParaRPr lang="en-US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7485354-8E09-4337-A48E-EC7E77BE6E58}" type="slidenum">
              <a:rPr lang="en-US" altLang="en-US" smtClean="0"/>
              <a:pPr>
                <a:defRPr/>
              </a:pPr>
              <a:t>23</a:t>
            </a:fld>
            <a:endParaRPr lang="en-US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/>
              <a:t>We will assume environment is</a:t>
            </a:r>
          </a:p>
          <a:p>
            <a:pPr lvl="1"/>
            <a:r>
              <a:rPr lang="en-US" sz="2400" b="1" i="1">
                <a:solidFill>
                  <a:srgbClr val="C00000"/>
                </a:solidFill>
              </a:rPr>
              <a:t>Static</a:t>
            </a:r>
          </a:p>
          <a:p>
            <a:pPr lvl="1"/>
            <a:r>
              <a:rPr lang="en-US" sz="2400" b="1" i="1">
                <a:solidFill>
                  <a:srgbClr val="C00000"/>
                </a:solidFill>
              </a:rPr>
              <a:t>Fully Observable</a:t>
            </a:r>
          </a:p>
          <a:p>
            <a:pPr lvl="1"/>
            <a:r>
              <a:rPr lang="en-US" sz="2400" b="1" i="1">
                <a:solidFill>
                  <a:srgbClr val="C00000"/>
                </a:solidFill>
              </a:rPr>
              <a:t>Deterministic </a:t>
            </a:r>
          </a:p>
          <a:p>
            <a:pPr lvl="1"/>
            <a:r>
              <a:rPr lang="en-US" sz="2400" b="1" i="1">
                <a:solidFill>
                  <a:srgbClr val="C00000"/>
                </a:solidFill>
              </a:rPr>
              <a:t>Discrete</a:t>
            </a:r>
          </a:p>
          <a:p>
            <a:endParaRPr lang="en-US" sz="3600"/>
          </a:p>
        </p:txBody>
      </p:sp>
    </p:spTree>
    <p:extLst>
      <p:ext uri="{BB962C8B-B14F-4D97-AF65-F5344CB8AC3E}">
        <p14:creationId xmlns:p14="http://schemas.microsoft.com/office/powerpoint/2010/main" val="6550825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6" name="Rectangle 4"/>
          <p:cNvSpPr>
            <a:spLocks noGrp="1" noChangeArrowheads="1"/>
          </p:cNvSpPr>
          <p:nvPr>
            <p:ph type="ctrTitle" idx="4294967295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Problem Solving Agents &amp;</a:t>
            </a:r>
            <a:br>
              <a:rPr lang="en-US"/>
            </a:br>
            <a:r>
              <a:rPr lang="en-US"/>
              <a:t>Problem Formulation</a:t>
            </a:r>
          </a:p>
        </p:txBody>
      </p:sp>
      <p:sp>
        <p:nvSpPr>
          <p:cNvPr id="33797" name="Rectangle 5"/>
          <p:cNvSpPr>
            <a:spLocks noGrp="1" noChangeArrowheads="1"/>
          </p:cNvSpPr>
          <p:nvPr>
            <p:ph type="subTitle" idx="4294967295"/>
          </p:nvPr>
        </p:nvSpPr>
        <p:spPr>
          <a:xfrm>
            <a:off x="685800" y="3886200"/>
            <a:ext cx="7086600" cy="1752600"/>
          </a:xfrm>
        </p:spPr>
        <p:txBody>
          <a:bodyPr/>
          <a:lstStyle/>
          <a:p>
            <a:pPr marL="0" indent="0">
              <a:buFont typeface="Symbol" pitchFamily="18" charset="2"/>
              <a:buNone/>
            </a:pPr>
            <a:r>
              <a:rPr lang="en-US" dirty="0"/>
              <a:t>AIMA </a:t>
            </a:r>
            <a:r>
              <a:rPr lang="en-US" dirty="0" smtClean="0"/>
              <a:t>3.1-3.2</a:t>
            </a:r>
            <a:endParaRPr lang="en-US" dirty="0"/>
          </a:p>
          <a:p>
            <a:pPr marL="0" indent="0">
              <a:buFont typeface="Symbol" pitchFamily="18" charset="2"/>
              <a:buNone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CIS 421/521 - Intro to AI - </a:t>
            </a:r>
            <a:r>
              <a:rPr lang="de-DE" dirty="0" smtClean="0"/>
              <a:t>Fall 2018</a:t>
            </a:r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F1879BB-68E0-45BF-B81B-611A52C6D217}" type="slidenum">
              <a:rPr lang="en-US" altLang="en-US" smtClean="0"/>
              <a:pPr>
                <a:defRPr/>
              </a:pPr>
              <a:t>24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649043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6347" y="1272241"/>
            <a:ext cx="3473450" cy="2197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8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 search problem: 8-puzzle</a:t>
            </a:r>
          </a:p>
        </p:txBody>
      </p:sp>
      <p:sp>
        <p:nvSpPr>
          <p:cNvPr id="378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295400"/>
            <a:ext cx="8229600" cy="4572000"/>
          </a:xfrm>
        </p:spPr>
        <p:txBody>
          <a:bodyPr/>
          <a:lstStyle/>
          <a:p>
            <a:r>
              <a:rPr lang="en-US"/>
              <a:t>Formulate </a:t>
            </a:r>
            <a:r>
              <a:rPr lang="en-US" i="1">
                <a:solidFill>
                  <a:schemeClr val="accent2"/>
                </a:solidFill>
              </a:rPr>
              <a:t>goal</a:t>
            </a:r>
            <a:endParaRPr lang="en-US"/>
          </a:p>
          <a:p>
            <a:pPr lvl="1"/>
            <a:r>
              <a:rPr lang="en-US" sz="2100"/>
              <a:t>Pieces to end up </a:t>
            </a:r>
            <a:br>
              <a:rPr lang="en-US" sz="2100"/>
            </a:br>
            <a:r>
              <a:rPr lang="en-US" sz="2100"/>
              <a:t>in order </a:t>
            </a:r>
            <a:br>
              <a:rPr lang="en-US" sz="2100"/>
            </a:br>
            <a:r>
              <a:rPr lang="en-US" sz="2100"/>
              <a:t>as shown…</a:t>
            </a:r>
          </a:p>
          <a:p>
            <a:pPr lvl="1"/>
            <a:endParaRPr lang="en-US" sz="2100"/>
          </a:p>
          <a:p>
            <a:pPr marL="457200" lvl="1" indent="0">
              <a:buNone/>
            </a:pPr>
            <a:endParaRPr lang="en-US" sz="2100"/>
          </a:p>
          <a:p>
            <a:r>
              <a:rPr lang="en-US"/>
              <a:t>Formulate </a:t>
            </a:r>
            <a:r>
              <a:rPr lang="en-US" i="1">
                <a:solidFill>
                  <a:schemeClr val="accent2"/>
                </a:solidFill>
              </a:rPr>
              <a:t>search</a:t>
            </a:r>
            <a:r>
              <a:rPr lang="en-US"/>
              <a:t> </a:t>
            </a:r>
            <a:r>
              <a:rPr lang="en-US" i="1">
                <a:solidFill>
                  <a:schemeClr val="accent2"/>
                </a:solidFill>
              </a:rPr>
              <a:t>problem</a:t>
            </a:r>
            <a:endParaRPr lang="en-US"/>
          </a:p>
          <a:p>
            <a:pPr lvl="1"/>
            <a:r>
              <a:rPr lang="en-US" sz="2100" b="1" i="1"/>
              <a:t>States: </a:t>
            </a:r>
            <a:r>
              <a:rPr lang="en-US" sz="2100"/>
              <a:t>configurations of the puzzle (9! configurations)</a:t>
            </a:r>
          </a:p>
          <a:p>
            <a:pPr lvl="1"/>
            <a:r>
              <a:rPr lang="en-US" sz="2100" b="1" i="1"/>
              <a:t>Actions</a:t>
            </a:r>
            <a:r>
              <a:rPr lang="en-US" sz="2100"/>
              <a:t>: Move one of the movable pieces (≤4 possible)</a:t>
            </a:r>
          </a:p>
          <a:p>
            <a:pPr lvl="1"/>
            <a:r>
              <a:rPr lang="en-US" sz="2100" b="1" i="1"/>
              <a:t>Performance</a:t>
            </a:r>
            <a:r>
              <a:rPr lang="en-US" sz="2100"/>
              <a:t> </a:t>
            </a:r>
            <a:r>
              <a:rPr lang="en-US" sz="2100" b="1" i="1"/>
              <a:t>measure</a:t>
            </a:r>
            <a:r>
              <a:rPr lang="en-US" sz="2100"/>
              <a:t>: minimize total moves</a:t>
            </a:r>
          </a:p>
          <a:p>
            <a:pPr lvl="1"/>
            <a:endParaRPr lang="en-US" sz="2100"/>
          </a:p>
          <a:p>
            <a:r>
              <a:rPr lang="en-US"/>
              <a:t>Find </a:t>
            </a:r>
            <a:r>
              <a:rPr lang="en-US" i="1">
                <a:solidFill>
                  <a:schemeClr val="accent2"/>
                </a:solidFill>
              </a:rPr>
              <a:t>solution</a:t>
            </a:r>
            <a:endParaRPr lang="en-US"/>
          </a:p>
          <a:p>
            <a:pPr lvl="1"/>
            <a:r>
              <a:rPr lang="en-US" sz="2100"/>
              <a:t>Sequence of pieces moved:  3,1,6,3,1,…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CIS 421/521 - Intro to AI - </a:t>
            </a:r>
            <a:r>
              <a:rPr lang="de-DE" dirty="0" smtClean="0"/>
              <a:t>Fall 2018</a:t>
            </a:r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A8A179A-356C-4639-9535-0DE21556AF82}" type="slidenum">
              <a:rPr lang="en-US" altLang="en-US" smtClean="0"/>
              <a:pPr>
                <a:defRPr/>
              </a:pPr>
              <a:t>25</a:t>
            </a:fld>
            <a:endParaRPr lang="en-US" altLang="en-US"/>
          </a:p>
        </p:txBody>
      </p:sp>
      <p:pic>
        <p:nvPicPr>
          <p:cNvPr id="1026" name="Picture 2" descr="http://ecx.images-amazon.com/images/I/51VwqjAi1UL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467600" y="228600"/>
            <a:ext cx="1562101" cy="156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664288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9" name="Slide Number Placeholder 5"/>
          <p:cNvSpPr txBox="1">
            <a:spLocks noGrp="1"/>
          </p:cNvSpPr>
          <p:nvPr/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endParaRPr lang="en-US" altLang="en-US" sz="1400"/>
          </a:p>
        </p:txBody>
      </p:sp>
      <p:sp>
        <p:nvSpPr>
          <p:cNvPr id="26630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838200"/>
          </a:xfrm>
        </p:spPr>
        <p:txBody>
          <a:bodyPr/>
          <a:lstStyle/>
          <a:p>
            <a:r>
              <a:rPr lang="en-US"/>
              <a:t>Example search problem: </a:t>
            </a:r>
            <a:br>
              <a:rPr lang="en-US"/>
            </a:br>
            <a:r>
              <a:rPr lang="en-US"/>
              <a:t>holiday in Romania</a:t>
            </a:r>
          </a:p>
        </p:txBody>
      </p:sp>
      <p:pic>
        <p:nvPicPr>
          <p:cNvPr id="26631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524000" y="1295400"/>
            <a:ext cx="6094413" cy="4572000"/>
          </a:xfrm>
        </p:spPr>
      </p:pic>
      <p:sp>
        <p:nvSpPr>
          <p:cNvPr id="26632" name="Line 4"/>
          <p:cNvSpPr>
            <a:spLocks noChangeShapeType="1"/>
          </p:cNvSpPr>
          <p:nvPr/>
        </p:nvSpPr>
        <p:spPr bwMode="auto">
          <a:xfrm flipV="1">
            <a:off x="914400" y="2667000"/>
            <a:ext cx="838200" cy="457200"/>
          </a:xfrm>
          <a:prstGeom prst="line">
            <a:avLst/>
          </a:prstGeom>
          <a:noFill/>
          <a:ln w="53975">
            <a:solidFill>
              <a:srgbClr val="3366FF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6633" name="Text Box 5"/>
          <p:cNvSpPr txBox="1">
            <a:spLocks noChangeArrowheads="1"/>
          </p:cNvSpPr>
          <p:nvPr/>
        </p:nvSpPr>
        <p:spPr bwMode="auto">
          <a:xfrm>
            <a:off x="152400" y="3200400"/>
            <a:ext cx="14478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800"/>
              <a:t>You are here</a:t>
            </a:r>
          </a:p>
        </p:txBody>
      </p:sp>
      <p:sp>
        <p:nvSpPr>
          <p:cNvPr id="26634" name="Line 6"/>
          <p:cNvSpPr>
            <a:spLocks noChangeShapeType="1"/>
          </p:cNvSpPr>
          <p:nvPr/>
        </p:nvSpPr>
        <p:spPr bwMode="auto">
          <a:xfrm flipH="1" flipV="1">
            <a:off x="5715000" y="5181600"/>
            <a:ext cx="609600" cy="685800"/>
          </a:xfrm>
          <a:prstGeom prst="line">
            <a:avLst/>
          </a:prstGeom>
          <a:noFill/>
          <a:ln w="53975">
            <a:solidFill>
              <a:srgbClr val="3366FF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6635" name="Text Box 7"/>
          <p:cNvSpPr txBox="1">
            <a:spLocks noChangeArrowheads="1"/>
          </p:cNvSpPr>
          <p:nvPr/>
        </p:nvSpPr>
        <p:spPr bwMode="auto">
          <a:xfrm>
            <a:off x="6019800" y="5791200"/>
            <a:ext cx="14478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800"/>
              <a:t>You need to be here</a:t>
            </a:r>
          </a:p>
        </p:txBody>
      </p:sp>
      <p:pic>
        <p:nvPicPr>
          <p:cNvPr id="26636" name="Picture 10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9900" y="423863"/>
            <a:ext cx="2041525" cy="2128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37" name="Picture 1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30313"/>
            <a:ext cx="1712913" cy="1138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665913" y="6241895"/>
            <a:ext cx="1905000" cy="457200"/>
          </a:xfrm>
        </p:spPr>
        <p:txBody>
          <a:bodyPr/>
          <a:lstStyle/>
          <a:p>
            <a:pPr>
              <a:defRPr/>
            </a:pPr>
            <a:fld id="{1A8A179A-356C-4639-9535-0DE21556AF82}" type="slidenum">
              <a:rPr lang="en-US" altLang="en-US" smtClean="0"/>
              <a:pPr>
                <a:defRPr/>
              </a:pPr>
              <a:t>26</a:t>
            </a:fld>
            <a:endParaRPr lang="en-US" alt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CIS 421/521 - Intro to AI - </a:t>
            </a:r>
            <a:r>
              <a:rPr lang="de-DE" dirty="0" smtClean="0"/>
              <a:t>Fall 2018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4839411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Holiday in </a:t>
            </a:r>
            <a:r>
              <a:rPr lang="en-US" dirty="0" smtClean="0"/>
              <a:t>Romania</a:t>
            </a:r>
            <a:endParaRPr lang="en-US" dirty="0"/>
          </a:p>
        </p:txBody>
      </p:sp>
      <p:sp>
        <p:nvSpPr>
          <p:cNvPr id="276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 holiday in Romania; currently in Arad</a:t>
            </a:r>
          </a:p>
          <a:p>
            <a:pPr lvl="1"/>
            <a:r>
              <a:rPr lang="en-US" sz="2100" dirty="0"/>
              <a:t>Flight leaves tomorrow from Bucharest</a:t>
            </a:r>
          </a:p>
          <a:p>
            <a:r>
              <a:rPr lang="en-US" dirty="0"/>
              <a:t>Formulate </a:t>
            </a:r>
            <a:r>
              <a:rPr lang="en-US" i="1" dirty="0">
                <a:solidFill>
                  <a:schemeClr val="accent2"/>
                </a:solidFill>
              </a:rPr>
              <a:t>goal</a:t>
            </a:r>
            <a:endParaRPr lang="en-US" dirty="0"/>
          </a:p>
          <a:p>
            <a:pPr lvl="1"/>
            <a:r>
              <a:rPr lang="en-US" sz="2100" dirty="0"/>
              <a:t>Be in Bucharest</a:t>
            </a:r>
          </a:p>
          <a:p>
            <a:r>
              <a:rPr lang="en-US" dirty="0"/>
              <a:t>Formulate </a:t>
            </a:r>
            <a:r>
              <a:rPr lang="en-US" i="1" dirty="0">
                <a:solidFill>
                  <a:schemeClr val="accent2"/>
                </a:solidFill>
              </a:rPr>
              <a:t>search</a:t>
            </a:r>
            <a:r>
              <a:rPr lang="en-US" dirty="0"/>
              <a:t> </a:t>
            </a:r>
            <a:r>
              <a:rPr lang="en-US" i="1" dirty="0">
                <a:solidFill>
                  <a:schemeClr val="accent2"/>
                </a:solidFill>
              </a:rPr>
              <a:t>problem</a:t>
            </a:r>
            <a:endParaRPr lang="en-US" dirty="0"/>
          </a:p>
          <a:p>
            <a:pPr lvl="1"/>
            <a:r>
              <a:rPr lang="en-US" sz="2100" dirty="0"/>
              <a:t>States: various cities</a:t>
            </a:r>
          </a:p>
          <a:p>
            <a:pPr lvl="1"/>
            <a:r>
              <a:rPr lang="en-US" sz="2100" dirty="0"/>
              <a:t>Actions: drive between cities</a:t>
            </a:r>
          </a:p>
          <a:p>
            <a:pPr lvl="1"/>
            <a:r>
              <a:rPr lang="en-US" sz="2100" dirty="0"/>
              <a:t>Performance measure: minimize </a:t>
            </a:r>
            <a:r>
              <a:rPr lang="en-US" sz="2100" dirty="0"/>
              <a:t>travel time / </a:t>
            </a:r>
            <a:r>
              <a:rPr lang="en-US" sz="2100" dirty="0" smtClean="0"/>
              <a:t>distance</a:t>
            </a:r>
            <a:endParaRPr lang="en-US" sz="2100" dirty="0"/>
          </a:p>
          <a:p>
            <a:r>
              <a:rPr lang="en-US" dirty="0"/>
              <a:t>Find </a:t>
            </a:r>
            <a:r>
              <a:rPr lang="en-US" i="1" dirty="0">
                <a:solidFill>
                  <a:schemeClr val="accent2"/>
                </a:solidFill>
              </a:rPr>
              <a:t>solution</a:t>
            </a:r>
            <a:endParaRPr lang="en-US" dirty="0"/>
          </a:p>
          <a:p>
            <a:pPr lvl="1"/>
            <a:r>
              <a:rPr lang="en-US" sz="2100" dirty="0"/>
              <a:t>Sequence of cities; e.g. Arad, Sibiu, </a:t>
            </a:r>
            <a:r>
              <a:rPr lang="en-US" sz="2100" dirty="0" err="1"/>
              <a:t>Fagaras</a:t>
            </a:r>
            <a:r>
              <a:rPr lang="en-US" sz="2100" dirty="0"/>
              <a:t>, Bucharest, …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CIS 421/521 - Intro to AI - </a:t>
            </a:r>
            <a:r>
              <a:rPr lang="de-DE" dirty="0" smtClean="0"/>
              <a:t>Fall 2018</a:t>
            </a:r>
            <a:endParaRPr lang="en-US" alt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A8A179A-356C-4639-9535-0DE21556AF82}" type="slidenum">
              <a:rPr lang="en-US" altLang="en-US" smtClean="0"/>
              <a:pPr>
                <a:defRPr/>
              </a:pPr>
              <a:t>27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1282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More formally, a problem is defined by:</a:t>
            </a:r>
          </a:p>
        </p:txBody>
      </p:sp>
      <p:sp>
        <p:nvSpPr>
          <p:cNvPr id="389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260475"/>
            <a:ext cx="7772400" cy="4824413"/>
          </a:xfrm>
        </p:spPr>
        <p:txBody>
          <a:bodyPr/>
          <a:lstStyle/>
          <a:p>
            <a:pPr marL="914400" lvl="1" indent="-457200">
              <a:lnSpc>
                <a:spcPct val="90000"/>
              </a:lnSpc>
              <a:spcBef>
                <a:spcPts val="300"/>
              </a:spcBef>
              <a:buFontTx/>
              <a:buAutoNum type="arabicPeriod"/>
            </a:pPr>
            <a:r>
              <a:rPr lang="en-US" i="1">
                <a:solidFill>
                  <a:schemeClr val="accent2"/>
                </a:solidFill>
              </a:rPr>
              <a:t>States</a:t>
            </a:r>
            <a:r>
              <a:rPr lang="en-US"/>
              <a:t>: a set </a:t>
            </a:r>
            <a:r>
              <a:rPr lang="en-US" b="1" i="1">
                <a:latin typeface="Times" pitchFamily="18" charset="0"/>
                <a:cs typeface="Times" pitchFamily="18" charset="0"/>
              </a:rPr>
              <a:t>S</a:t>
            </a:r>
          </a:p>
          <a:p>
            <a:pPr marL="914400" lvl="1" indent="-457200">
              <a:lnSpc>
                <a:spcPct val="90000"/>
              </a:lnSpc>
              <a:spcBef>
                <a:spcPts val="300"/>
              </a:spcBef>
              <a:buFontTx/>
              <a:buAutoNum type="arabicPeriod"/>
            </a:pPr>
            <a:endParaRPr lang="en-US" sz="200" b="1" i="1">
              <a:latin typeface="Times" pitchFamily="18" charset="0"/>
              <a:cs typeface="Times" pitchFamily="18" charset="0"/>
            </a:endParaRPr>
          </a:p>
          <a:p>
            <a:pPr marL="914400" lvl="1" indent="-457200">
              <a:lnSpc>
                <a:spcPct val="90000"/>
              </a:lnSpc>
              <a:spcBef>
                <a:spcPts val="300"/>
              </a:spcBef>
              <a:buFontTx/>
              <a:buAutoNum type="arabicPeriod"/>
            </a:pPr>
            <a:r>
              <a:rPr lang="en-US" i="1"/>
              <a:t>A</a:t>
            </a:r>
            <a:r>
              <a:rPr lang="en-US"/>
              <a:t>n </a:t>
            </a:r>
            <a:r>
              <a:rPr lang="en-US" i="1">
                <a:solidFill>
                  <a:schemeClr val="accent2"/>
                </a:solidFill>
              </a:rPr>
              <a:t>initial state </a:t>
            </a:r>
            <a:r>
              <a:rPr lang="en-US" b="1" i="1" err="1">
                <a:latin typeface="Times" pitchFamily="18" charset="0"/>
                <a:cs typeface="Times" pitchFamily="18" charset="0"/>
              </a:rPr>
              <a:t>s</a:t>
            </a:r>
            <a:r>
              <a:rPr lang="en-US" b="1" i="1" baseline="-25000" err="1">
                <a:latin typeface="Times" pitchFamily="18" charset="0"/>
                <a:cs typeface="Times" pitchFamily="18" charset="0"/>
              </a:rPr>
              <a:t>i</a:t>
            </a:r>
            <a:r>
              <a:rPr lang="en-US" b="1" i="1" err="1">
                <a:latin typeface="Times" pitchFamily="18" charset="0"/>
                <a:cs typeface="Times" pitchFamily="18" charset="0"/>
                <a:sym typeface="Symbol"/>
              </a:rPr>
              <a:t></a:t>
            </a:r>
            <a:r>
              <a:rPr lang="en-US" b="1" i="1" err="1">
                <a:latin typeface="Times" pitchFamily="18" charset="0"/>
                <a:cs typeface="Times" pitchFamily="18" charset="0"/>
              </a:rPr>
              <a:t>S</a:t>
            </a:r>
            <a:endParaRPr lang="en-US" b="1" i="1">
              <a:latin typeface="Times" pitchFamily="18" charset="0"/>
              <a:cs typeface="Times" pitchFamily="18" charset="0"/>
            </a:endParaRPr>
          </a:p>
          <a:p>
            <a:pPr marL="914400" lvl="1" indent="-457200">
              <a:lnSpc>
                <a:spcPct val="90000"/>
              </a:lnSpc>
              <a:spcBef>
                <a:spcPts val="300"/>
              </a:spcBef>
              <a:buFontTx/>
              <a:buAutoNum type="arabicPeriod"/>
            </a:pPr>
            <a:r>
              <a:rPr lang="en-US" i="1">
                <a:solidFill>
                  <a:schemeClr val="accent2"/>
                </a:solidFill>
              </a:rPr>
              <a:t>Actions</a:t>
            </a:r>
            <a:r>
              <a:rPr lang="en-US" i="1"/>
              <a:t>: a </a:t>
            </a:r>
            <a:r>
              <a:rPr lang="en-US" i="1">
                <a:solidFill>
                  <a:schemeClr val="accent2"/>
                </a:solidFill>
              </a:rPr>
              <a:t>set </a:t>
            </a:r>
            <a:r>
              <a:rPr lang="en-US" b="1" i="1">
                <a:latin typeface="Times" pitchFamily="18" charset="0"/>
                <a:cs typeface="Times" pitchFamily="18" charset="0"/>
              </a:rPr>
              <a:t>A</a:t>
            </a:r>
          </a:p>
          <a:p>
            <a:pPr marL="1314450" lvl="2" indent="-457200">
              <a:lnSpc>
                <a:spcPct val="90000"/>
              </a:lnSpc>
              <a:spcBef>
                <a:spcPts val="300"/>
              </a:spcBef>
            </a:pPr>
            <a:r>
              <a:rPr lang="en-US" sz="2000" b="1" i="1">
                <a:latin typeface="Times" pitchFamily="18" charset="0"/>
                <a:cs typeface="Times" pitchFamily="18" charset="0"/>
                <a:sym typeface="Symbol" pitchFamily="18" charset="2"/>
              </a:rPr>
              <a:t> </a:t>
            </a:r>
            <a:r>
              <a:rPr lang="en-US" sz="2000" b="1" i="1">
                <a:latin typeface="Times" pitchFamily="18" charset="0"/>
                <a:cs typeface="Times" pitchFamily="18" charset="0"/>
              </a:rPr>
              <a:t>s Actions(s) </a:t>
            </a:r>
            <a:r>
              <a:rPr lang="en-US" i="1"/>
              <a:t>= the set of actions that can be executed in </a:t>
            </a:r>
            <a:r>
              <a:rPr lang="en-US" sz="2000" b="1" i="1">
                <a:latin typeface="Times" pitchFamily="18" charset="0"/>
                <a:cs typeface="Times" pitchFamily="18" charset="0"/>
              </a:rPr>
              <a:t>s</a:t>
            </a:r>
            <a:r>
              <a:rPr lang="en-US" i="1"/>
              <a:t>, 			that are </a:t>
            </a:r>
            <a:r>
              <a:rPr lang="en-US" i="1">
                <a:solidFill>
                  <a:schemeClr val="accent2"/>
                </a:solidFill>
              </a:rPr>
              <a:t>applicable</a:t>
            </a:r>
            <a:r>
              <a:rPr lang="en-US"/>
              <a:t> in </a:t>
            </a:r>
            <a:r>
              <a:rPr lang="en-US" sz="2000" b="1" i="1">
                <a:latin typeface="Times" pitchFamily="18" charset="0"/>
                <a:cs typeface="Times" pitchFamily="18" charset="0"/>
              </a:rPr>
              <a:t>s</a:t>
            </a:r>
            <a:r>
              <a:rPr lang="en-US"/>
              <a:t>.</a:t>
            </a:r>
          </a:p>
          <a:p>
            <a:pPr marL="914400" lvl="1" indent="-457200">
              <a:lnSpc>
                <a:spcPct val="90000"/>
              </a:lnSpc>
              <a:spcBef>
                <a:spcPts val="300"/>
              </a:spcBef>
              <a:buFontTx/>
              <a:buAutoNum type="arabicPeriod"/>
            </a:pPr>
            <a:r>
              <a:rPr lang="en-US" i="1">
                <a:solidFill>
                  <a:schemeClr val="accent2"/>
                </a:solidFill>
              </a:rPr>
              <a:t>Transition Model</a:t>
            </a:r>
            <a:r>
              <a:rPr lang="en-US" i="1"/>
              <a:t>: </a:t>
            </a:r>
            <a:r>
              <a:rPr lang="en-US" b="1" i="1">
                <a:latin typeface="Times" pitchFamily="18" charset="0"/>
                <a:cs typeface="Times" pitchFamily="18" charset="0"/>
                <a:sym typeface="Symbol" pitchFamily="18" charset="2"/>
              </a:rPr>
              <a:t> s </a:t>
            </a:r>
            <a:r>
              <a:rPr lang="en-US" b="1" i="1" err="1">
                <a:latin typeface="Times" pitchFamily="18" charset="0"/>
                <a:cs typeface="Times" pitchFamily="18" charset="0"/>
                <a:sym typeface="Symbol" pitchFamily="18" charset="2"/>
              </a:rPr>
              <a:t>a</a:t>
            </a:r>
            <a:r>
              <a:rPr lang="en-US" b="1" i="1" err="1">
                <a:latin typeface="Times" pitchFamily="18" charset="0"/>
                <a:cs typeface="Times" pitchFamily="18" charset="0"/>
                <a:sym typeface="Symbol"/>
              </a:rPr>
              <a:t>Actions</a:t>
            </a:r>
            <a:r>
              <a:rPr lang="en-US" b="1" i="1">
                <a:latin typeface="Times" pitchFamily="18" charset="0"/>
                <a:cs typeface="Times" pitchFamily="18" charset="0"/>
                <a:sym typeface="Symbol"/>
              </a:rPr>
              <a:t>(s)</a:t>
            </a:r>
            <a:r>
              <a:rPr lang="en-US" b="1" i="1">
                <a:latin typeface="Times" pitchFamily="18" charset="0"/>
                <a:cs typeface="Times" pitchFamily="18" charset="0"/>
                <a:sym typeface="Symbol" pitchFamily="18" charset="2"/>
              </a:rPr>
              <a:t> </a:t>
            </a:r>
            <a:r>
              <a:rPr lang="en-US" b="1" i="1">
                <a:latin typeface="Times" pitchFamily="18" charset="0"/>
                <a:cs typeface="Times" pitchFamily="18" charset="0"/>
              </a:rPr>
              <a:t>Result(s, a)</a:t>
            </a:r>
            <a:r>
              <a:rPr lang="en-US" i="1">
                <a:latin typeface="Times" pitchFamily="18" charset="0"/>
                <a:cs typeface="Times" pitchFamily="18" charset="0"/>
              </a:rPr>
              <a:t> </a:t>
            </a:r>
            <a:r>
              <a:rPr lang="en-US" i="1">
                <a:sym typeface="Symbol" pitchFamily="18" charset="2"/>
              </a:rPr>
              <a:t> </a:t>
            </a:r>
            <a:r>
              <a:rPr lang="en-US" b="1" i="1" err="1">
                <a:latin typeface="Times" pitchFamily="18" charset="0"/>
                <a:cs typeface="Times" pitchFamily="18" charset="0"/>
              </a:rPr>
              <a:t>s</a:t>
            </a:r>
            <a:r>
              <a:rPr lang="en-US" b="1" i="1" baseline="-25000" err="1">
                <a:latin typeface="Times" pitchFamily="18" charset="0"/>
                <a:cs typeface="Times" pitchFamily="18" charset="0"/>
              </a:rPr>
              <a:t>r</a:t>
            </a:r>
            <a:r>
              <a:rPr lang="en-US" b="1" i="1">
                <a:latin typeface="Times" pitchFamily="18" charset="0"/>
                <a:cs typeface="Times" pitchFamily="18" charset="0"/>
              </a:rPr>
              <a:t> </a:t>
            </a:r>
          </a:p>
          <a:p>
            <a:pPr lvl="2">
              <a:lnSpc>
                <a:spcPct val="90000"/>
              </a:lnSpc>
              <a:spcBef>
                <a:spcPts val="300"/>
              </a:spcBef>
            </a:pPr>
            <a:r>
              <a:rPr lang="en-US" sz="2000" b="1" i="1" err="1">
                <a:latin typeface="Times" pitchFamily="18" charset="0"/>
                <a:cs typeface="Times" pitchFamily="18" charset="0"/>
              </a:rPr>
              <a:t>s</a:t>
            </a:r>
            <a:r>
              <a:rPr lang="en-US" i="1" baseline="-25000" err="1"/>
              <a:t>r</a:t>
            </a:r>
            <a:r>
              <a:rPr lang="en-US" i="1"/>
              <a:t> is called a </a:t>
            </a:r>
            <a:r>
              <a:rPr lang="en-US" i="1">
                <a:solidFill>
                  <a:srgbClr val="0000FF"/>
                </a:solidFill>
              </a:rPr>
              <a:t>successor </a:t>
            </a:r>
            <a:r>
              <a:rPr lang="en-US" i="1"/>
              <a:t>of</a:t>
            </a:r>
            <a:r>
              <a:rPr lang="en-US" i="1">
                <a:solidFill>
                  <a:srgbClr val="0000FF"/>
                </a:solidFill>
              </a:rPr>
              <a:t> </a:t>
            </a:r>
            <a:r>
              <a:rPr lang="en-US" sz="2000" b="1" i="1">
                <a:latin typeface="Times" pitchFamily="18" charset="0"/>
                <a:cs typeface="Times" pitchFamily="18" charset="0"/>
              </a:rPr>
              <a:t>s </a:t>
            </a:r>
          </a:p>
          <a:p>
            <a:pPr lvl="2">
              <a:lnSpc>
                <a:spcPct val="90000"/>
              </a:lnSpc>
              <a:spcBef>
                <a:spcPts val="300"/>
              </a:spcBef>
            </a:pPr>
            <a:r>
              <a:rPr lang="en-US" b="1" i="1">
                <a:latin typeface="Times" pitchFamily="18" charset="0"/>
                <a:cs typeface="Times" pitchFamily="18" charset="0"/>
              </a:rPr>
              <a:t>{</a:t>
            </a:r>
            <a:r>
              <a:rPr lang="en-US" b="1" i="1" err="1">
                <a:latin typeface="Times" pitchFamily="18" charset="0"/>
                <a:cs typeface="Times" pitchFamily="18" charset="0"/>
              </a:rPr>
              <a:t>s</a:t>
            </a:r>
            <a:r>
              <a:rPr lang="en-US" b="1" i="1" baseline="-25000" err="1">
                <a:latin typeface="Times" pitchFamily="18" charset="0"/>
                <a:cs typeface="Times" pitchFamily="18" charset="0"/>
              </a:rPr>
              <a:t>i</a:t>
            </a:r>
            <a:r>
              <a:rPr lang="en-US" b="1" i="1" baseline="-25000">
                <a:latin typeface="Times" pitchFamily="18" charset="0"/>
                <a:cs typeface="Times" pitchFamily="18" charset="0"/>
              </a:rPr>
              <a:t> </a:t>
            </a:r>
            <a:r>
              <a:rPr lang="en-US" b="1" i="1">
                <a:latin typeface="Times" pitchFamily="18" charset="0"/>
                <a:cs typeface="Times" pitchFamily="18" charset="0"/>
              </a:rPr>
              <a:t>}</a:t>
            </a:r>
            <a:r>
              <a:rPr lang="en-US" b="1" i="1">
                <a:latin typeface="Times" pitchFamily="18" charset="0"/>
                <a:cs typeface="Times" pitchFamily="18" charset="0"/>
                <a:sym typeface="Symbol"/>
              </a:rPr>
              <a:t></a:t>
            </a:r>
            <a:r>
              <a:rPr lang="en-US" i="1">
                <a:solidFill>
                  <a:schemeClr val="accent2"/>
                </a:solidFill>
              </a:rPr>
              <a:t> </a:t>
            </a:r>
            <a:r>
              <a:rPr lang="en-US" b="1" i="1">
                <a:latin typeface="Times" pitchFamily="18" charset="0"/>
                <a:cs typeface="Times" pitchFamily="18" charset="0"/>
              </a:rPr>
              <a:t>Successors</a:t>
            </a:r>
            <a:r>
              <a:rPr lang="en-US" i="1">
                <a:solidFill>
                  <a:schemeClr val="accent2"/>
                </a:solidFill>
              </a:rPr>
              <a:t>(</a:t>
            </a:r>
            <a:r>
              <a:rPr lang="en-US" b="1" i="1" err="1">
                <a:latin typeface="Times" pitchFamily="18" charset="0"/>
                <a:cs typeface="Times" pitchFamily="18" charset="0"/>
              </a:rPr>
              <a:t>s</a:t>
            </a:r>
            <a:r>
              <a:rPr lang="en-US" b="1" i="1" baseline="-25000" err="1">
                <a:latin typeface="Times" pitchFamily="18" charset="0"/>
                <a:cs typeface="Times" pitchFamily="18" charset="0"/>
              </a:rPr>
              <a:t>i</a:t>
            </a:r>
            <a:r>
              <a:rPr lang="en-US" b="1" i="1" baseline="-25000">
                <a:latin typeface="Times" pitchFamily="18" charset="0"/>
                <a:cs typeface="Times" pitchFamily="18" charset="0"/>
              </a:rPr>
              <a:t> </a:t>
            </a:r>
            <a:r>
              <a:rPr lang="en-US" b="1" i="1">
                <a:latin typeface="Times" pitchFamily="18" charset="0"/>
                <a:cs typeface="Times" pitchFamily="18" charset="0"/>
              </a:rPr>
              <a:t>)* </a:t>
            </a:r>
            <a:r>
              <a:rPr lang="en-US" i="1">
                <a:solidFill>
                  <a:schemeClr val="accent2"/>
                </a:solidFill>
              </a:rPr>
              <a:t>= state space</a:t>
            </a:r>
          </a:p>
          <a:p>
            <a:pPr marL="914400" lvl="1" indent="-457200">
              <a:lnSpc>
                <a:spcPct val="90000"/>
              </a:lnSpc>
              <a:spcBef>
                <a:spcPts val="300"/>
              </a:spcBef>
              <a:buFontTx/>
              <a:buAutoNum type="arabicPeriod"/>
            </a:pPr>
            <a:r>
              <a:rPr lang="en-US" i="1">
                <a:solidFill>
                  <a:schemeClr val="accent2"/>
                </a:solidFill>
              </a:rPr>
              <a:t>Path cost (</a:t>
            </a:r>
            <a:r>
              <a:rPr lang="en-US" i="1"/>
              <a:t>Performance Measure)</a:t>
            </a:r>
            <a:r>
              <a:rPr lang="en-US" i="1">
                <a:solidFill>
                  <a:schemeClr val="accent2"/>
                </a:solidFill>
              </a:rPr>
              <a:t>: </a:t>
            </a:r>
            <a:r>
              <a:rPr lang="en-US"/>
              <a:t>Must be additive</a:t>
            </a:r>
          </a:p>
          <a:p>
            <a:pPr lvl="2">
              <a:lnSpc>
                <a:spcPct val="90000"/>
              </a:lnSpc>
              <a:spcBef>
                <a:spcPts val="300"/>
              </a:spcBef>
            </a:pPr>
            <a:r>
              <a:rPr lang="en-US"/>
              <a:t>e.g. sum of distances, number of actions executed, …</a:t>
            </a:r>
          </a:p>
          <a:p>
            <a:pPr lvl="2">
              <a:lnSpc>
                <a:spcPct val="90000"/>
              </a:lnSpc>
              <a:spcBef>
                <a:spcPts val="300"/>
              </a:spcBef>
            </a:pPr>
            <a:r>
              <a:rPr lang="en-US" sz="2000" b="1" i="1">
                <a:latin typeface="Times" pitchFamily="18" charset="0"/>
                <a:cs typeface="Times" pitchFamily="18" charset="0"/>
              </a:rPr>
              <a:t>c(</a:t>
            </a:r>
            <a:r>
              <a:rPr lang="en-US" sz="2000" b="1" i="1" err="1">
                <a:latin typeface="Times" pitchFamily="18" charset="0"/>
                <a:cs typeface="Times" pitchFamily="18" charset="0"/>
              </a:rPr>
              <a:t>x,a,y</a:t>
            </a:r>
            <a:r>
              <a:rPr lang="en-US" sz="2000" b="1" i="1">
                <a:latin typeface="Times" pitchFamily="18" charset="0"/>
                <a:cs typeface="Times" pitchFamily="18" charset="0"/>
              </a:rPr>
              <a:t>) </a:t>
            </a:r>
            <a:r>
              <a:rPr lang="en-US"/>
              <a:t>is the step cost, assumed </a:t>
            </a:r>
            <a:r>
              <a:rPr lang="en-US" sz="2000" b="1" i="1">
                <a:latin typeface="Times" pitchFamily="18" charset="0"/>
                <a:cs typeface="Times" pitchFamily="18" charset="0"/>
              </a:rPr>
              <a:t>≥</a:t>
            </a:r>
            <a:r>
              <a:rPr lang="en-US"/>
              <a:t> 0</a:t>
            </a:r>
          </a:p>
          <a:p>
            <a:pPr lvl="3">
              <a:lnSpc>
                <a:spcPct val="90000"/>
              </a:lnSpc>
              <a:spcBef>
                <a:spcPts val="300"/>
              </a:spcBef>
            </a:pPr>
            <a:r>
              <a:rPr lang="en-US">
                <a:solidFill>
                  <a:srgbClr val="000000"/>
                </a:solidFill>
              </a:rPr>
              <a:t>(where action </a:t>
            </a:r>
            <a:r>
              <a:rPr lang="en-US" sz="2000" b="1" i="1">
                <a:solidFill>
                  <a:srgbClr val="000000"/>
                </a:solidFill>
                <a:latin typeface="Times" pitchFamily="18" charset="0"/>
                <a:cs typeface="Times" pitchFamily="18" charset="0"/>
              </a:rPr>
              <a:t>a </a:t>
            </a:r>
            <a:r>
              <a:rPr lang="en-US">
                <a:solidFill>
                  <a:srgbClr val="000000"/>
                </a:solidFill>
              </a:rPr>
              <a:t>goes from state </a:t>
            </a:r>
            <a:r>
              <a:rPr lang="en-US" sz="2000" b="1" i="1">
                <a:solidFill>
                  <a:srgbClr val="000000"/>
                </a:solidFill>
                <a:latin typeface="Times" pitchFamily="18" charset="0"/>
                <a:cs typeface="Times" pitchFamily="18" charset="0"/>
              </a:rPr>
              <a:t>x</a:t>
            </a:r>
            <a:r>
              <a:rPr lang="en-US">
                <a:solidFill>
                  <a:srgbClr val="000000"/>
                </a:solidFill>
              </a:rPr>
              <a:t> to state </a:t>
            </a:r>
            <a:r>
              <a:rPr lang="en-US" sz="2000" b="1" i="1">
                <a:solidFill>
                  <a:srgbClr val="000000"/>
                </a:solidFill>
                <a:latin typeface="Times" pitchFamily="18" charset="0"/>
                <a:cs typeface="Times" pitchFamily="18" charset="0"/>
              </a:rPr>
              <a:t>y</a:t>
            </a:r>
            <a:r>
              <a:rPr lang="en-US" i="1">
                <a:solidFill>
                  <a:srgbClr val="000000"/>
                </a:solidFill>
              </a:rPr>
              <a:t>)</a:t>
            </a:r>
            <a:endParaRPr lang="en-US"/>
          </a:p>
          <a:p>
            <a:pPr marL="914400" lvl="1" indent="-457200">
              <a:lnSpc>
                <a:spcPct val="90000"/>
              </a:lnSpc>
              <a:spcBef>
                <a:spcPts val="300"/>
              </a:spcBef>
              <a:buFont typeface="+mj-lt"/>
              <a:buAutoNum type="arabicPeriod" startAt="6"/>
            </a:pPr>
            <a:r>
              <a:rPr lang="en-US" i="1">
                <a:solidFill>
                  <a:schemeClr val="accent2"/>
                </a:solidFill>
              </a:rPr>
              <a:t>Goal test: </a:t>
            </a:r>
            <a:r>
              <a:rPr lang="en-US" b="1" i="1">
                <a:latin typeface="Times" pitchFamily="18" charset="0"/>
                <a:cs typeface="Times" pitchFamily="18" charset="0"/>
              </a:rPr>
              <a:t>Goal(s)</a:t>
            </a:r>
          </a:p>
          <a:p>
            <a:pPr lvl="2">
              <a:lnSpc>
                <a:spcPct val="90000"/>
              </a:lnSpc>
              <a:spcBef>
                <a:spcPts val="300"/>
              </a:spcBef>
            </a:pPr>
            <a:r>
              <a:rPr lang="en-US"/>
              <a:t> </a:t>
            </a:r>
            <a:r>
              <a:rPr lang="en-US" sz="2000"/>
              <a:t>Can be implicit, e.g. </a:t>
            </a:r>
            <a:r>
              <a:rPr lang="en-US" sz="2400" b="1" i="1">
                <a:latin typeface="Times" pitchFamily="18" charset="0"/>
                <a:cs typeface="Times" pitchFamily="18" charset="0"/>
              </a:rPr>
              <a:t>checkmate(s)</a:t>
            </a:r>
          </a:p>
          <a:p>
            <a:pPr lvl="2">
              <a:lnSpc>
                <a:spcPct val="90000"/>
              </a:lnSpc>
              <a:spcBef>
                <a:spcPts val="300"/>
              </a:spcBef>
            </a:pPr>
            <a:r>
              <a:rPr lang="en-US" sz="2000" i="1"/>
              <a:t> </a:t>
            </a:r>
            <a:r>
              <a:rPr lang="en-US" sz="2400" b="1" i="1">
                <a:latin typeface="Times" pitchFamily="18" charset="0"/>
                <a:cs typeface="Times" pitchFamily="18" charset="0"/>
              </a:rPr>
              <a:t>s</a:t>
            </a:r>
            <a:r>
              <a:rPr lang="en-US" sz="2000" i="1"/>
              <a:t> </a:t>
            </a:r>
            <a:r>
              <a:rPr lang="en-US" sz="2000"/>
              <a:t>is a </a:t>
            </a:r>
            <a:r>
              <a:rPr lang="en-US" sz="2000" i="1"/>
              <a:t>goal</a:t>
            </a:r>
            <a:r>
              <a:rPr lang="en-US" sz="2000"/>
              <a:t> </a:t>
            </a:r>
            <a:r>
              <a:rPr lang="en-US" sz="2000" i="1"/>
              <a:t>state</a:t>
            </a:r>
            <a:r>
              <a:rPr lang="en-US" sz="2000"/>
              <a:t> if </a:t>
            </a:r>
            <a:r>
              <a:rPr lang="en-US" sz="2400" b="1" i="1">
                <a:latin typeface="Times" pitchFamily="18" charset="0"/>
                <a:cs typeface="Times" pitchFamily="18" charset="0"/>
              </a:rPr>
              <a:t>Goal(s) </a:t>
            </a:r>
            <a:r>
              <a:rPr lang="en-US" sz="2000"/>
              <a:t>is</a:t>
            </a:r>
            <a:r>
              <a:rPr lang="en-US" sz="2000" i="1"/>
              <a:t> true</a:t>
            </a:r>
          </a:p>
          <a:p>
            <a:pPr lvl="1">
              <a:lnSpc>
                <a:spcPct val="90000"/>
              </a:lnSpc>
            </a:pP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CIS 421/521 - Intro to AI - </a:t>
            </a:r>
            <a:r>
              <a:rPr lang="de-DE" dirty="0" smtClean="0"/>
              <a:t>Fall 2018</a:t>
            </a:r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A8A179A-356C-4639-9535-0DE21556AF82}" type="slidenum">
              <a:rPr lang="en-US" altLang="en-US" smtClean="0"/>
              <a:pPr>
                <a:defRPr/>
              </a:pPr>
              <a:t>28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628435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Solutions &amp; Optimal Solutions</a:t>
            </a:r>
          </a:p>
        </p:txBody>
      </p:sp>
      <p:sp>
        <p:nvSpPr>
          <p:cNvPr id="389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260475"/>
            <a:ext cx="7772400" cy="4824413"/>
          </a:xfrm>
        </p:spPr>
        <p:txBody>
          <a:bodyPr/>
          <a:lstStyle/>
          <a:p>
            <a:pPr lvl="1">
              <a:lnSpc>
                <a:spcPct val="90000"/>
              </a:lnSpc>
            </a:pPr>
            <a:r>
              <a:rPr lang="en-US" sz="2400" b="1"/>
              <a:t>A </a:t>
            </a:r>
            <a:r>
              <a:rPr lang="en-US" sz="2400" b="1" i="1">
                <a:solidFill>
                  <a:schemeClr val="accent2"/>
                </a:solidFill>
              </a:rPr>
              <a:t>solution </a:t>
            </a:r>
            <a:r>
              <a:rPr lang="en-US" sz="2400" b="1"/>
              <a:t>is a sequence of </a:t>
            </a:r>
            <a:r>
              <a:rPr lang="en-US" sz="2400" b="1" i="1">
                <a:solidFill>
                  <a:srgbClr val="0000FF"/>
                </a:solidFill>
              </a:rPr>
              <a:t>actions</a:t>
            </a:r>
            <a:r>
              <a:rPr lang="en-US" sz="2400" b="1"/>
              <a:t> from the </a:t>
            </a:r>
            <a:r>
              <a:rPr lang="en-US" sz="2400" b="1" i="1">
                <a:solidFill>
                  <a:schemeClr val="accent2"/>
                </a:solidFill>
              </a:rPr>
              <a:t>initial state </a:t>
            </a:r>
            <a:r>
              <a:rPr lang="en-US" sz="2400" b="1"/>
              <a:t>to a </a:t>
            </a:r>
            <a:r>
              <a:rPr lang="en-US" sz="2400" b="1" i="1">
                <a:solidFill>
                  <a:schemeClr val="accent2"/>
                </a:solidFill>
              </a:rPr>
              <a:t>goal state.</a:t>
            </a:r>
          </a:p>
          <a:p>
            <a:pPr lvl="1">
              <a:lnSpc>
                <a:spcPct val="90000"/>
              </a:lnSpc>
            </a:pPr>
            <a:endParaRPr lang="en-US" sz="2400" b="1" i="1">
              <a:solidFill>
                <a:schemeClr val="accent2"/>
              </a:solidFill>
            </a:endParaRPr>
          </a:p>
          <a:p>
            <a:pPr lvl="1">
              <a:lnSpc>
                <a:spcPct val="90000"/>
              </a:lnSpc>
            </a:pPr>
            <a:r>
              <a:rPr lang="en-US" sz="2400" b="1" i="1">
                <a:solidFill>
                  <a:schemeClr val="accent2"/>
                </a:solidFill>
              </a:rPr>
              <a:t>Optimal Solution: </a:t>
            </a:r>
            <a:r>
              <a:rPr lang="en-US" sz="2400" b="1"/>
              <a:t>A solution is </a:t>
            </a:r>
            <a:r>
              <a:rPr lang="en-US" sz="2400" b="1" i="1">
                <a:solidFill>
                  <a:schemeClr val="accent2"/>
                </a:solidFill>
              </a:rPr>
              <a:t>optimal </a:t>
            </a:r>
            <a:r>
              <a:rPr lang="en-US" sz="2400" b="1"/>
              <a:t>if no solution has a lower </a:t>
            </a:r>
            <a:r>
              <a:rPr lang="en-US" sz="2400" b="1" i="1">
                <a:solidFill>
                  <a:srgbClr val="0000FF"/>
                </a:solidFill>
              </a:rPr>
              <a:t>path cost</a:t>
            </a:r>
            <a:r>
              <a:rPr lang="en-US" sz="2400" b="1"/>
              <a:t>.</a:t>
            </a:r>
          </a:p>
          <a:p>
            <a:pPr>
              <a:lnSpc>
                <a:spcPct val="90000"/>
              </a:lnSpc>
            </a:pPr>
            <a:endParaRPr lang="en-US" i="1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CIS 421/521 - Intro to AI - </a:t>
            </a:r>
            <a:r>
              <a:rPr lang="de-DE" dirty="0" smtClean="0"/>
              <a:t>Fall 2018</a:t>
            </a:r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A8A179A-356C-4639-9535-0DE21556AF82}" type="slidenum">
              <a:rPr lang="en-US" altLang="en-US" smtClean="0"/>
              <a:pPr>
                <a:defRPr/>
              </a:pPr>
              <a:t>29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711879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for today’s lecture</a:t>
            </a:r>
          </a:p>
        </p:txBody>
      </p:sp>
      <p:sp>
        <p:nvSpPr>
          <p:cNvPr id="1638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105400" y="1295400"/>
            <a:ext cx="3352800" cy="4572000"/>
          </a:xfrm>
        </p:spPr>
        <p:txBody>
          <a:bodyPr/>
          <a:lstStyle/>
          <a:p>
            <a:r>
              <a:rPr lang="en-US" i="1" dirty="0">
                <a:solidFill>
                  <a:srgbClr val="FF0000"/>
                </a:solidFill>
              </a:rPr>
              <a:t>Intelligent Agents (AIMA </a:t>
            </a:r>
            <a:r>
              <a:rPr lang="en-US" i="1" dirty="0" smtClean="0">
                <a:solidFill>
                  <a:srgbClr val="FF0000"/>
                </a:solidFill>
              </a:rPr>
              <a:t>2.1-2)</a:t>
            </a:r>
            <a:endParaRPr lang="en-US" i="1" dirty="0">
              <a:solidFill>
                <a:srgbClr val="FF0000"/>
              </a:solidFill>
            </a:endParaRPr>
          </a:p>
          <a:p>
            <a:endParaRPr lang="en-US" i="1" dirty="0">
              <a:solidFill>
                <a:srgbClr val="FF0000"/>
              </a:solidFill>
            </a:endParaRPr>
          </a:p>
          <a:p>
            <a:r>
              <a:rPr lang="en-US" dirty="0"/>
              <a:t>Task Environments</a:t>
            </a:r>
          </a:p>
          <a:p>
            <a:endParaRPr lang="en-US" dirty="0"/>
          </a:p>
          <a:p>
            <a:r>
              <a:rPr lang="en-US" dirty="0"/>
              <a:t>Formulating Search </a:t>
            </a:r>
            <a:r>
              <a:rPr lang="en-US" dirty="0" smtClean="0"/>
              <a:t>Problems</a:t>
            </a:r>
          </a:p>
          <a:p>
            <a:endParaRPr lang="en-US" dirty="0" smtClean="0"/>
          </a:p>
          <a:p>
            <a:r>
              <a:rPr lang="en-US" dirty="0" smtClean="0"/>
              <a:t>Uninformed Search</a:t>
            </a:r>
            <a:r>
              <a:rPr lang="en-US" dirty="0"/>
              <a:t> </a:t>
            </a:r>
            <a:r>
              <a:rPr lang="en-US" i="1" dirty="0">
                <a:solidFill>
                  <a:srgbClr val="FF0000"/>
                </a:solidFill>
              </a:rPr>
              <a:t>(AIMA </a:t>
            </a:r>
            <a:r>
              <a:rPr lang="mr-IN" i="1" dirty="0">
                <a:solidFill>
                  <a:srgbClr val="FF0000"/>
                </a:solidFill>
              </a:rPr>
              <a:t>3.1-3.4</a:t>
            </a:r>
            <a:r>
              <a:rPr lang="en-US" i="1" dirty="0" smtClean="0">
                <a:solidFill>
                  <a:srgbClr val="FF0000"/>
                </a:solidFill>
              </a:rPr>
              <a:t>)</a:t>
            </a:r>
            <a:endParaRPr lang="en-US" i="1" dirty="0">
              <a:solidFill>
                <a:srgbClr val="FF0000"/>
              </a:solidFill>
            </a:endParaRPr>
          </a:p>
          <a:p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CIS 421/521 - Intro to AI - </a:t>
            </a:r>
            <a:r>
              <a:rPr lang="de-DE" dirty="0" smtClean="0"/>
              <a:t>Fall 2018</a:t>
            </a:r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A8A179A-356C-4639-9535-0DE21556AF82}" type="slidenum">
              <a:rPr lang="en-US" altLang="en-US" smtClean="0"/>
              <a:pPr>
                <a:defRPr/>
              </a:pPr>
              <a:t>3</a:t>
            </a:fld>
            <a:endParaRPr lang="en-US" altLang="en-US" dirty="0"/>
          </a:p>
        </p:txBody>
      </p:sp>
      <p:pic>
        <p:nvPicPr>
          <p:cNvPr id="6" name="Picture 9" descr="http://aima.cs.berkeley.edu/cover2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90600" y="1328057"/>
            <a:ext cx="3719237" cy="4826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04961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r>
              <a:rPr lang="en-US" sz="1400" dirty="0">
                <a:solidFill>
                  <a:srgbClr val="000000"/>
                </a:solidFill>
              </a:rPr>
              <a:t>CIS 421/521 - Intro to AI - </a:t>
            </a:r>
            <a:r>
              <a:rPr lang="de-DE" sz="1400" dirty="0" smtClean="0">
                <a:solidFill>
                  <a:srgbClr val="000000"/>
                </a:solidFill>
              </a:rPr>
              <a:t>Fall 2018</a:t>
            </a:r>
            <a:endParaRPr lang="en-US" altLang="en-US" sz="1400" dirty="0">
              <a:solidFill>
                <a:srgbClr val="000000"/>
              </a:solidFill>
            </a:endParaRPr>
          </a:p>
        </p:txBody>
      </p:sp>
      <p:sp>
        <p:nvSpPr>
          <p:cNvPr id="24581" name="Slide Number Placeholder 5"/>
          <p:cNvSpPr txBox="1">
            <a:spLocks noGrp="1"/>
          </p:cNvSpPr>
          <p:nvPr/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r>
              <a:rPr lang="en-US" altLang="en-US" sz="1400">
                <a:solidFill>
                  <a:srgbClr val="000000"/>
                </a:solidFill>
              </a:rPr>
              <a:t>       </a:t>
            </a:r>
          </a:p>
        </p:txBody>
      </p:sp>
      <p:sp>
        <p:nvSpPr>
          <p:cNvPr id="245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600"/>
              <a:t>Art: Formulating a Search Problem</a:t>
            </a:r>
            <a:endParaRPr lang="en-US" altLang="en-US"/>
          </a:p>
        </p:txBody>
      </p:sp>
      <p:sp>
        <p:nvSpPr>
          <p:cNvPr id="245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600200"/>
            <a:ext cx="7772400" cy="4114800"/>
          </a:xfrm>
        </p:spPr>
        <p:txBody>
          <a:bodyPr/>
          <a:lstStyle/>
          <a:p>
            <a:pPr>
              <a:lnSpc>
                <a:spcPct val="110000"/>
              </a:lnSpc>
              <a:buFont typeface="Symbol" pitchFamily="18" charset="2"/>
              <a:buNone/>
            </a:pPr>
            <a:r>
              <a:rPr lang="en-US" altLang="en-US"/>
              <a:t>Decide:</a:t>
            </a:r>
          </a:p>
          <a:p>
            <a:pPr>
              <a:lnSpc>
                <a:spcPct val="110000"/>
              </a:lnSpc>
              <a:buFont typeface="Symbol" pitchFamily="18" charset="2"/>
              <a:buNone/>
            </a:pPr>
            <a:endParaRPr lang="en-US" altLang="en-US"/>
          </a:p>
          <a:p>
            <a:pPr>
              <a:lnSpc>
                <a:spcPct val="110000"/>
              </a:lnSpc>
            </a:pPr>
            <a:r>
              <a:rPr lang="en-US" altLang="en-US"/>
              <a:t>Which properties matter &amp; how to represent</a:t>
            </a:r>
          </a:p>
          <a:p>
            <a:pPr lvl="1"/>
            <a:r>
              <a:rPr lang="en-US" i="1">
                <a:solidFill>
                  <a:schemeClr val="accent2"/>
                </a:solidFill>
              </a:rPr>
              <a:t>Initial State, Goal State, Possible Intermediate States</a:t>
            </a:r>
          </a:p>
          <a:p>
            <a:pPr>
              <a:lnSpc>
                <a:spcPct val="110000"/>
              </a:lnSpc>
            </a:pPr>
            <a:r>
              <a:rPr lang="en-US" altLang="en-US"/>
              <a:t>Which actions are possible &amp; how to represent</a:t>
            </a:r>
          </a:p>
          <a:p>
            <a:pPr lvl="1"/>
            <a:r>
              <a:rPr lang="en-US" i="1">
                <a:solidFill>
                  <a:schemeClr val="accent2"/>
                </a:solidFill>
              </a:rPr>
              <a:t>Operator Set: Actions and Transition Model</a:t>
            </a:r>
          </a:p>
          <a:p>
            <a:r>
              <a:rPr lang="en-US"/>
              <a:t>Which action is next</a:t>
            </a:r>
          </a:p>
          <a:p>
            <a:pPr lvl="1"/>
            <a:r>
              <a:rPr lang="en-US" i="1">
                <a:solidFill>
                  <a:schemeClr val="accent2"/>
                </a:solidFill>
              </a:rPr>
              <a:t>Path Cost Function</a:t>
            </a:r>
          </a:p>
          <a:p>
            <a:pPr lvl="1"/>
            <a:endParaRPr lang="en-US" altLang="en-US" i="1">
              <a:solidFill>
                <a:schemeClr val="accent2"/>
              </a:solidFill>
            </a:endParaRPr>
          </a:p>
          <a:p>
            <a:pPr marL="0" indent="0">
              <a:buNone/>
            </a:pPr>
            <a:r>
              <a:rPr lang="en-US" altLang="en-US" i="1">
                <a:solidFill>
                  <a:schemeClr val="accent2"/>
                </a:solidFill>
              </a:rPr>
              <a:t>Formulation greatly affects combinatorics of search space and therefore speed of search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A8A179A-356C-4639-9535-0DE21556AF82}" type="slidenum">
              <a:rPr lang="en-US" altLang="en-US" smtClean="0"/>
              <a:pPr>
                <a:defRPr/>
              </a:pPr>
              <a:t>30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72713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Example: 8-puzzle</a:t>
            </a:r>
          </a:p>
        </p:txBody>
      </p:sp>
      <p:sp>
        <p:nvSpPr>
          <p:cNvPr id="43015" name="Rectangle 3"/>
          <p:cNvSpPr>
            <a:spLocks noGrp="1" noChangeArrowheads="1"/>
          </p:cNvSpPr>
          <p:nvPr>
            <p:ph type="body" sz="half" idx="2"/>
          </p:nvPr>
        </p:nvSpPr>
        <p:spPr>
          <a:xfrm>
            <a:off x="685800" y="3670300"/>
            <a:ext cx="7772400" cy="2197100"/>
          </a:xfrm>
        </p:spPr>
        <p:txBody>
          <a:bodyPr/>
          <a:lstStyle/>
          <a:p>
            <a:r>
              <a:rPr lang="en-US" sz="2000"/>
              <a:t>States??</a:t>
            </a:r>
          </a:p>
          <a:p>
            <a:r>
              <a:rPr lang="en-US" sz="2000"/>
              <a:t>Initial state??</a:t>
            </a:r>
          </a:p>
          <a:p>
            <a:r>
              <a:rPr lang="en-US" sz="2000"/>
              <a:t>Actions??</a:t>
            </a:r>
          </a:p>
          <a:p>
            <a:r>
              <a:rPr lang="en-US" sz="2000"/>
              <a:t>Transition Model??</a:t>
            </a:r>
          </a:p>
          <a:p>
            <a:r>
              <a:rPr lang="en-US" sz="2000"/>
              <a:t>Goal test??</a:t>
            </a:r>
          </a:p>
          <a:p>
            <a:r>
              <a:rPr lang="en-US" sz="2000"/>
              <a:t>Path cost??</a:t>
            </a:r>
          </a:p>
        </p:txBody>
      </p:sp>
      <p:pic>
        <p:nvPicPr>
          <p:cNvPr id="43016" name="Picture 4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835275" y="1295400"/>
            <a:ext cx="3473450" cy="2197100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CIS 421/521 - Intro to AI - </a:t>
            </a:r>
            <a:r>
              <a:rPr lang="de-DE" dirty="0" smtClean="0"/>
              <a:t>Fall 2018</a:t>
            </a:r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7485354-8E09-4337-A48E-EC7E77BE6E58}" type="slidenum">
              <a:rPr lang="en-US" altLang="en-US" smtClean="0"/>
              <a:pPr>
                <a:defRPr/>
              </a:pPr>
              <a:t>31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0791432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Example: 8-puzzle</a:t>
            </a:r>
          </a:p>
        </p:txBody>
      </p:sp>
      <p:sp>
        <p:nvSpPr>
          <p:cNvPr id="44039" name="Rectangle 3"/>
          <p:cNvSpPr>
            <a:spLocks noGrp="1" noChangeArrowheads="1"/>
          </p:cNvSpPr>
          <p:nvPr>
            <p:ph type="body" sz="half" idx="2"/>
          </p:nvPr>
        </p:nvSpPr>
        <p:spPr>
          <a:xfrm>
            <a:off x="685800" y="3670300"/>
            <a:ext cx="8458200" cy="2197100"/>
          </a:xfrm>
        </p:spPr>
        <p:txBody>
          <a:bodyPr/>
          <a:lstStyle/>
          <a:p>
            <a:r>
              <a:rPr lang="en-US" sz="2000"/>
              <a:t>States?? 		</a:t>
            </a:r>
            <a:r>
              <a:rPr lang="en-US" sz="2000">
                <a:solidFill>
                  <a:srgbClr val="C00000"/>
                </a:solidFill>
              </a:rPr>
              <a:t>List of 9 locations- e.g., [7,2,4,5,-,6,8,3,1]</a:t>
            </a:r>
          </a:p>
          <a:p>
            <a:r>
              <a:rPr lang="en-US" sz="2000"/>
              <a:t>Initial state?? 	</a:t>
            </a:r>
            <a:r>
              <a:rPr lang="en-US" sz="2000">
                <a:solidFill>
                  <a:srgbClr val="C00000"/>
                </a:solidFill>
              </a:rPr>
              <a:t>[7,2,4,5,-,6,8,3,1]</a:t>
            </a:r>
          </a:p>
          <a:p>
            <a:r>
              <a:rPr lang="en-US" sz="2000"/>
              <a:t>Actions?? 		</a:t>
            </a:r>
            <a:r>
              <a:rPr lang="en-US" sz="2000" i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{Left, Right, Up, Down}  </a:t>
            </a:r>
          </a:p>
          <a:p>
            <a:r>
              <a:rPr lang="en-US" sz="2000"/>
              <a:t>Transition Model??	</a:t>
            </a:r>
            <a:r>
              <a:rPr lang="en-US" sz="2000">
                <a:solidFill>
                  <a:srgbClr val="C00000"/>
                </a:solidFill>
              </a:rPr>
              <a:t>...</a:t>
            </a:r>
          </a:p>
          <a:p>
            <a:r>
              <a:rPr lang="en-US" sz="2000"/>
              <a:t>Goal test?? 		</a:t>
            </a:r>
            <a:r>
              <a:rPr lang="en-US" sz="2000">
                <a:solidFill>
                  <a:srgbClr val="C00000"/>
                </a:solidFill>
              </a:rPr>
              <a:t>Check if goal configuration is reached</a:t>
            </a:r>
          </a:p>
          <a:p>
            <a:r>
              <a:rPr lang="en-US" sz="2000"/>
              <a:t>Path cost?? 	</a:t>
            </a:r>
            <a:r>
              <a:rPr lang="en-US" sz="2000">
                <a:solidFill>
                  <a:srgbClr val="C00000"/>
                </a:solidFill>
              </a:rPr>
              <a:t>Number of actions to reach goal</a:t>
            </a:r>
          </a:p>
        </p:txBody>
      </p:sp>
      <p:pic>
        <p:nvPicPr>
          <p:cNvPr id="44040" name="Picture 4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835275" y="1295400"/>
            <a:ext cx="3473450" cy="2197100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CIS 421/521 - Intro to AI - </a:t>
            </a:r>
            <a:r>
              <a:rPr lang="de-DE" dirty="0" smtClean="0"/>
              <a:t>Fall 2018</a:t>
            </a:r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7485354-8E09-4337-A48E-EC7E77BE6E58}" type="slidenum">
              <a:rPr lang="en-US" altLang="en-US" smtClean="0"/>
              <a:pPr>
                <a:defRPr/>
              </a:pPr>
              <a:t>32</a:t>
            </a:fld>
            <a:endParaRPr lang="en-US" alt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456689AF-2F60-4841-B82B-E56133FDABA5}"/>
              </a:ext>
            </a:extLst>
          </p:cNvPr>
          <p:cNvSpPr/>
          <p:nvPr/>
        </p:nvSpPr>
        <p:spPr bwMode="auto">
          <a:xfrm>
            <a:off x="3429000" y="3670300"/>
            <a:ext cx="5181600" cy="3683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Arial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AAB7B254-F0C9-49CC-9633-05910A4ABC7E}"/>
              </a:ext>
            </a:extLst>
          </p:cNvPr>
          <p:cNvSpPr/>
          <p:nvPr/>
        </p:nvSpPr>
        <p:spPr bwMode="auto">
          <a:xfrm>
            <a:off x="3511216" y="4343400"/>
            <a:ext cx="5181600" cy="42545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Arial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B87D532C-AFC1-44B5-A24D-D8E27C206E28}"/>
              </a:ext>
            </a:extLst>
          </p:cNvPr>
          <p:cNvSpPr/>
          <p:nvPr/>
        </p:nvSpPr>
        <p:spPr bwMode="auto">
          <a:xfrm>
            <a:off x="3505200" y="4889500"/>
            <a:ext cx="5181600" cy="1905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Arial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91CF9034-1248-48FD-95A2-6B90A68789CE}"/>
              </a:ext>
            </a:extLst>
          </p:cNvPr>
          <p:cNvSpPr/>
          <p:nvPr/>
        </p:nvSpPr>
        <p:spPr bwMode="auto">
          <a:xfrm>
            <a:off x="3445042" y="5105400"/>
            <a:ext cx="5181600" cy="3683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2E30AE57-686A-4951-BD7F-B3FC6803F01F}"/>
              </a:ext>
            </a:extLst>
          </p:cNvPr>
          <p:cNvSpPr/>
          <p:nvPr/>
        </p:nvSpPr>
        <p:spPr bwMode="auto">
          <a:xfrm>
            <a:off x="3429000" y="5505450"/>
            <a:ext cx="5181600" cy="3683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Arial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CDEA84A1-D4BA-4B18-8FC5-F7FFBE29CE80}"/>
              </a:ext>
            </a:extLst>
          </p:cNvPr>
          <p:cNvSpPr/>
          <p:nvPr/>
        </p:nvSpPr>
        <p:spPr bwMode="auto">
          <a:xfrm>
            <a:off x="3445042" y="4006850"/>
            <a:ext cx="5181600" cy="3683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753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Example: 8-puzzle</a:t>
            </a:r>
          </a:p>
        </p:txBody>
      </p:sp>
      <p:sp>
        <p:nvSpPr>
          <p:cNvPr id="44039" name="Rectangle 3"/>
          <p:cNvSpPr>
            <a:spLocks noGrp="1" noChangeArrowheads="1"/>
          </p:cNvSpPr>
          <p:nvPr>
            <p:ph type="body" sz="half" idx="2"/>
          </p:nvPr>
        </p:nvSpPr>
        <p:spPr>
          <a:xfrm>
            <a:off x="685800" y="3670300"/>
            <a:ext cx="8458200" cy="2197100"/>
          </a:xfrm>
        </p:spPr>
        <p:txBody>
          <a:bodyPr/>
          <a:lstStyle/>
          <a:p>
            <a:r>
              <a:rPr lang="en-US" sz="2000"/>
              <a:t>States?? 		</a:t>
            </a:r>
            <a:r>
              <a:rPr lang="en-US" sz="2000">
                <a:solidFill>
                  <a:srgbClr val="C00000"/>
                </a:solidFill>
              </a:rPr>
              <a:t>List of 9 locations- e.g., [7,2,4,5,-,6,8,3,1]</a:t>
            </a:r>
          </a:p>
          <a:p>
            <a:r>
              <a:rPr lang="en-US" sz="2000"/>
              <a:t>Initial state?? 	</a:t>
            </a:r>
            <a:r>
              <a:rPr lang="en-US" sz="2000">
                <a:solidFill>
                  <a:srgbClr val="C00000"/>
                </a:solidFill>
              </a:rPr>
              <a:t>[7,2,4,5,-,6,8,3,1]</a:t>
            </a:r>
          </a:p>
          <a:p>
            <a:r>
              <a:rPr lang="en-US" sz="2000"/>
              <a:t>Actions?? 		</a:t>
            </a:r>
            <a:r>
              <a:rPr lang="en-US" sz="2000" i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{Left, Right, Up, Down}  </a:t>
            </a:r>
          </a:p>
          <a:p>
            <a:r>
              <a:rPr lang="en-US" sz="2000"/>
              <a:t>Transition Model??	</a:t>
            </a:r>
            <a:r>
              <a:rPr lang="en-US" sz="2000">
                <a:solidFill>
                  <a:srgbClr val="C00000"/>
                </a:solidFill>
              </a:rPr>
              <a:t>...</a:t>
            </a:r>
          </a:p>
          <a:p>
            <a:r>
              <a:rPr lang="en-US" sz="2000"/>
              <a:t>Goal test?? 		</a:t>
            </a:r>
            <a:r>
              <a:rPr lang="en-US" sz="2000">
                <a:solidFill>
                  <a:srgbClr val="C00000"/>
                </a:solidFill>
              </a:rPr>
              <a:t>Check if goal configuration is reached</a:t>
            </a:r>
          </a:p>
          <a:p>
            <a:r>
              <a:rPr lang="en-US" sz="2000"/>
              <a:t>Path cost?? 	</a:t>
            </a:r>
            <a:r>
              <a:rPr lang="en-US" sz="2000">
                <a:solidFill>
                  <a:srgbClr val="C00000"/>
                </a:solidFill>
              </a:rPr>
              <a:t>Number of actions to reach goal</a:t>
            </a:r>
          </a:p>
        </p:txBody>
      </p:sp>
      <p:pic>
        <p:nvPicPr>
          <p:cNvPr id="44040" name="Picture 4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835275" y="1295400"/>
            <a:ext cx="3473450" cy="2197100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CIS 421/521 - Intro to AI - </a:t>
            </a:r>
            <a:r>
              <a:rPr lang="de-DE" dirty="0" smtClean="0"/>
              <a:t>Fall 2018</a:t>
            </a:r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7485354-8E09-4337-A48E-EC7E77BE6E58}" type="slidenum">
              <a:rPr lang="en-US" altLang="en-US" smtClean="0"/>
              <a:pPr>
                <a:defRPr/>
              </a:pPr>
              <a:t>33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109883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7" name="Slide Number Placeholder 5"/>
          <p:cNvSpPr txBox="1">
            <a:spLocks noGrp="1"/>
          </p:cNvSpPr>
          <p:nvPr/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endParaRPr lang="en-US" altLang="en-US" sz="1400"/>
          </a:p>
        </p:txBody>
      </p:sp>
      <p:sp>
        <p:nvSpPr>
          <p:cNvPr id="235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Hard subtask: Selecting a state space</a:t>
            </a:r>
          </a:p>
        </p:txBody>
      </p:sp>
      <p:sp>
        <p:nvSpPr>
          <p:cNvPr id="235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524000"/>
            <a:ext cx="8529638" cy="400685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000"/>
              <a:t>Real world is absurdly complex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sz="1900"/>
              <a:t>	State space must be </a:t>
            </a:r>
            <a:r>
              <a:rPr lang="en-US" sz="1900" i="1">
                <a:solidFill>
                  <a:schemeClr val="accent2"/>
                </a:solidFill>
              </a:rPr>
              <a:t>abstracted </a:t>
            </a:r>
            <a:r>
              <a:rPr lang="en-US" sz="1900"/>
              <a:t>for problem solving</a:t>
            </a:r>
          </a:p>
          <a:p>
            <a:pPr lvl="1">
              <a:lnSpc>
                <a:spcPct val="90000"/>
              </a:lnSpc>
              <a:buFontTx/>
              <a:buNone/>
            </a:pPr>
            <a:endParaRPr lang="en-US" sz="800"/>
          </a:p>
          <a:p>
            <a:pPr>
              <a:lnSpc>
                <a:spcPct val="90000"/>
              </a:lnSpc>
            </a:pPr>
            <a:r>
              <a:rPr lang="en-US" sz="2000"/>
              <a:t>(abstract) </a:t>
            </a:r>
            <a:r>
              <a:rPr lang="en-US" sz="2000" i="1">
                <a:solidFill>
                  <a:schemeClr val="accent2"/>
                </a:solidFill>
              </a:rPr>
              <a:t>State </a:t>
            </a:r>
            <a:r>
              <a:rPr lang="en-US" sz="2000"/>
              <a:t>= set (equivalence class) of real world states</a:t>
            </a:r>
          </a:p>
          <a:p>
            <a:pPr>
              <a:lnSpc>
                <a:spcPct val="90000"/>
              </a:lnSpc>
            </a:pPr>
            <a:endParaRPr lang="en-US" sz="800"/>
          </a:p>
          <a:p>
            <a:pPr>
              <a:lnSpc>
                <a:spcPct val="90000"/>
              </a:lnSpc>
            </a:pPr>
            <a:r>
              <a:rPr lang="en-US" sz="2000"/>
              <a:t>(abstract) </a:t>
            </a:r>
            <a:r>
              <a:rPr lang="en-US" sz="2000" i="1">
                <a:solidFill>
                  <a:schemeClr val="accent2"/>
                </a:solidFill>
              </a:rPr>
              <a:t>Action </a:t>
            </a:r>
            <a:r>
              <a:rPr lang="en-US" sz="2000"/>
              <a:t>= equivalence class of combinations of real world actions</a:t>
            </a:r>
          </a:p>
          <a:p>
            <a:pPr lvl="1">
              <a:lnSpc>
                <a:spcPct val="90000"/>
              </a:lnSpc>
            </a:pPr>
            <a:r>
              <a:rPr lang="en-US" sz="1900"/>
              <a:t>e.g. </a:t>
            </a:r>
            <a:r>
              <a:rPr lang="en-US" sz="1900" i="1"/>
              <a:t>Arad </a:t>
            </a:r>
            <a:r>
              <a:rPr lang="en-US" sz="1900" i="1">
                <a:sym typeface="Symbol" pitchFamily="18" charset="2"/>
              </a:rPr>
              <a:t> </a:t>
            </a:r>
            <a:r>
              <a:rPr lang="en-US" sz="1900" i="1" err="1"/>
              <a:t>Zerind</a:t>
            </a:r>
            <a:r>
              <a:rPr lang="en-US" sz="1900"/>
              <a:t> represents a complex set of possible routes, detours, rest stops, etc</a:t>
            </a:r>
          </a:p>
          <a:p>
            <a:pPr lvl="1">
              <a:lnSpc>
                <a:spcPct val="90000"/>
              </a:lnSpc>
            </a:pPr>
            <a:r>
              <a:rPr lang="en-US" sz="1900"/>
              <a:t>The abstraction is valid if the path between two states is reflected in the real world</a:t>
            </a:r>
          </a:p>
          <a:p>
            <a:pPr lvl="1">
              <a:lnSpc>
                <a:spcPct val="90000"/>
              </a:lnSpc>
            </a:pPr>
            <a:endParaRPr lang="en-US" sz="800" b="1">
              <a:ea typeface="+mn-ea"/>
              <a:cs typeface="+mn-cs"/>
            </a:endParaRPr>
          </a:p>
          <a:p>
            <a:pPr marL="0" indent="0">
              <a:lnSpc>
                <a:spcPct val="90000"/>
              </a:lnSpc>
              <a:buNone/>
            </a:pPr>
            <a:endParaRPr lang="en-US" sz="2000"/>
          </a:p>
          <a:p>
            <a:pPr>
              <a:lnSpc>
                <a:spcPct val="90000"/>
              </a:lnSpc>
            </a:pPr>
            <a:r>
              <a:rPr lang="en-US" sz="2000"/>
              <a:t>Each abstract action should be “easier” than the real problem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A8A179A-356C-4639-9535-0DE21556AF82}" type="slidenum">
              <a:rPr lang="en-US" altLang="en-US" smtClean="0"/>
              <a:pPr>
                <a:defRPr/>
              </a:pPr>
              <a:t>34</a:t>
            </a:fld>
            <a:endParaRPr lang="en-US" alt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CIS 421/521 - Intro to AI - </a:t>
            </a:r>
            <a:r>
              <a:rPr lang="de-DE" dirty="0" smtClean="0"/>
              <a:t>Fall 2018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84171929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Outline for today’s lecture</a:t>
            </a:r>
          </a:p>
        </p:txBody>
      </p:sp>
      <p:sp>
        <p:nvSpPr>
          <p:cNvPr id="1638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Intelligent Agents</a:t>
            </a:r>
          </a:p>
          <a:p>
            <a:r>
              <a:rPr lang="en-US"/>
              <a:t>Task Environments</a:t>
            </a:r>
          </a:p>
          <a:p>
            <a:r>
              <a:rPr lang="en-US"/>
              <a:t>Formulating Search Problems</a:t>
            </a:r>
          </a:p>
          <a:p>
            <a:r>
              <a:rPr lang="en-US" i="1">
                <a:solidFill>
                  <a:srgbClr val="FF0000"/>
                </a:solidFill>
              </a:rPr>
              <a:t>Search Fundamentals (AIMA 3.3)</a:t>
            </a:r>
          </a:p>
          <a:p>
            <a:endParaRPr lang="en-US" i="1">
              <a:solidFill>
                <a:srgbClr val="FF0000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CIS 421/521 - Intro to AI - </a:t>
            </a:r>
            <a:r>
              <a:rPr lang="de-DE" dirty="0" smtClean="0"/>
              <a:t>Fall 2018</a:t>
            </a:r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A8A179A-356C-4639-9535-0DE21556AF82}" type="slidenum">
              <a:rPr lang="en-US" altLang="en-US" smtClean="0"/>
              <a:pPr>
                <a:defRPr/>
              </a:pPr>
              <a:t>35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7519573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4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304800"/>
            <a:ext cx="7772400" cy="1143000"/>
          </a:xfrm>
        </p:spPr>
        <p:txBody>
          <a:bodyPr/>
          <a:lstStyle/>
          <a:p>
            <a:r>
              <a:rPr lang="en-US" altLang="en-US" dirty="0" smtClean="0"/>
              <a:t>Useful </a:t>
            </a:r>
            <a:r>
              <a:rPr lang="en-US" altLang="en-US" dirty="0"/>
              <a:t>Concepts</a:t>
            </a:r>
          </a:p>
        </p:txBody>
      </p:sp>
      <p:sp>
        <p:nvSpPr>
          <p:cNvPr id="327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371600"/>
            <a:ext cx="7772400" cy="4876800"/>
          </a:xfrm>
        </p:spPr>
        <p:txBody>
          <a:bodyPr/>
          <a:lstStyle/>
          <a:p>
            <a:pPr>
              <a:lnSpc>
                <a:spcPct val="110000"/>
              </a:lnSpc>
              <a:spcAft>
                <a:spcPct val="10000"/>
              </a:spcAft>
            </a:pPr>
            <a:r>
              <a:rPr lang="en-US" altLang="en-US" i="1">
                <a:solidFill>
                  <a:schemeClr val="accent2"/>
                </a:solidFill>
              </a:rPr>
              <a:t>State space</a:t>
            </a:r>
            <a:r>
              <a:rPr lang="en-US" altLang="en-US"/>
              <a:t>: the set of all states reachable from the initial state by </a:t>
            </a:r>
            <a:r>
              <a:rPr lang="en-US" altLang="en-US" i="1"/>
              <a:t>any</a:t>
            </a:r>
            <a:r>
              <a:rPr lang="en-US" altLang="en-US"/>
              <a:t> sequence of actions</a:t>
            </a:r>
          </a:p>
          <a:p>
            <a:pPr lvl="1">
              <a:lnSpc>
                <a:spcPct val="110000"/>
              </a:lnSpc>
              <a:spcAft>
                <a:spcPct val="10000"/>
              </a:spcAft>
            </a:pPr>
            <a:r>
              <a:rPr lang="en-US" altLang="en-US" i="1">
                <a:solidFill>
                  <a:schemeClr val="accent2"/>
                </a:solidFill>
              </a:rPr>
              <a:t>When several operators can apply to each state, this gets large very quickly</a:t>
            </a:r>
          </a:p>
          <a:p>
            <a:pPr lvl="1">
              <a:lnSpc>
                <a:spcPct val="110000"/>
              </a:lnSpc>
              <a:spcAft>
                <a:spcPct val="10000"/>
              </a:spcAft>
            </a:pPr>
            <a:r>
              <a:rPr lang="en-US" altLang="en-US" i="1">
                <a:solidFill>
                  <a:schemeClr val="accent2"/>
                </a:solidFill>
              </a:rPr>
              <a:t>Might be a proper subset of the set of configurations</a:t>
            </a:r>
          </a:p>
          <a:p>
            <a:pPr>
              <a:lnSpc>
                <a:spcPct val="110000"/>
              </a:lnSpc>
              <a:spcAft>
                <a:spcPct val="10000"/>
              </a:spcAft>
            </a:pPr>
            <a:r>
              <a:rPr lang="en-US" altLang="en-US" i="1">
                <a:solidFill>
                  <a:schemeClr val="accent2"/>
                </a:solidFill>
              </a:rPr>
              <a:t>Path</a:t>
            </a:r>
            <a:r>
              <a:rPr lang="en-US" altLang="en-US"/>
              <a:t>: a sequence of actions leading from one state </a:t>
            </a:r>
            <a:r>
              <a:rPr lang="en-US" altLang="en-US" i="1" err="1"/>
              <a:t>s</a:t>
            </a:r>
            <a:r>
              <a:rPr lang="en-US" altLang="en-US" i="1" baseline="-25000" err="1"/>
              <a:t>j</a:t>
            </a:r>
            <a:r>
              <a:rPr lang="en-US" altLang="en-US"/>
              <a:t> to another state </a:t>
            </a:r>
            <a:r>
              <a:rPr lang="en-US" altLang="en-US" i="1" err="1"/>
              <a:t>s</a:t>
            </a:r>
            <a:r>
              <a:rPr lang="en-US" altLang="en-US" i="1" baseline="-25000" err="1"/>
              <a:t>k</a:t>
            </a:r>
            <a:endParaRPr lang="en-US" altLang="en-US" i="1"/>
          </a:p>
          <a:p>
            <a:pPr>
              <a:lnSpc>
                <a:spcPct val="110000"/>
              </a:lnSpc>
              <a:spcAft>
                <a:spcPct val="10000"/>
              </a:spcAft>
            </a:pPr>
            <a:r>
              <a:rPr lang="en-US" altLang="en-US" i="1">
                <a:solidFill>
                  <a:schemeClr val="accent2"/>
                </a:solidFill>
              </a:rPr>
              <a:t>Frontier:</a:t>
            </a:r>
            <a:r>
              <a:rPr lang="en-US" altLang="en-US">
                <a:solidFill>
                  <a:schemeClr val="accent2"/>
                </a:solidFill>
              </a:rPr>
              <a:t> </a:t>
            </a:r>
            <a:r>
              <a:rPr lang="en-US" altLang="en-US"/>
              <a:t>those states that are available for  </a:t>
            </a:r>
            <a:r>
              <a:rPr lang="en-US" altLang="en-US" i="1">
                <a:solidFill>
                  <a:schemeClr val="accent2"/>
                </a:solidFill>
              </a:rPr>
              <a:t>expanding</a:t>
            </a:r>
            <a:r>
              <a:rPr lang="en-US" altLang="en-US"/>
              <a:t> (for applying legal actions to)</a:t>
            </a:r>
          </a:p>
          <a:p>
            <a:pPr>
              <a:lnSpc>
                <a:spcPct val="110000"/>
              </a:lnSpc>
              <a:spcAft>
                <a:spcPct val="10000"/>
              </a:spcAft>
            </a:pPr>
            <a:r>
              <a:rPr lang="en-US" altLang="en-US" i="1">
                <a:solidFill>
                  <a:schemeClr val="accent2"/>
                </a:solidFill>
              </a:rPr>
              <a:t>Solution</a:t>
            </a:r>
            <a:r>
              <a:rPr lang="en-US" altLang="en-US"/>
              <a:t>: a path from the initial state </a:t>
            </a:r>
            <a:r>
              <a:rPr lang="en-US" altLang="en-US" i="1" err="1"/>
              <a:t>s</a:t>
            </a:r>
            <a:r>
              <a:rPr lang="en-US" altLang="en-US" i="1" baseline="-25000" err="1"/>
              <a:t>i</a:t>
            </a:r>
            <a:r>
              <a:rPr lang="en-US" altLang="en-US"/>
              <a:t> to a state </a:t>
            </a:r>
            <a:r>
              <a:rPr lang="en-US" altLang="en-US" i="1" err="1"/>
              <a:t>s</a:t>
            </a:r>
            <a:r>
              <a:rPr lang="en-US" altLang="en-US" i="1" baseline="-25000" err="1"/>
              <a:t>f</a:t>
            </a:r>
            <a:r>
              <a:rPr lang="en-US" altLang="en-US"/>
              <a:t> that satisfies the goal test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CIS 421/521 - Intro to AI - </a:t>
            </a:r>
            <a:r>
              <a:rPr lang="de-DE" dirty="0" smtClean="0"/>
              <a:t>Fall 2018</a:t>
            </a:r>
            <a:endParaRPr lang="en-US" alt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A8A179A-356C-4639-9535-0DE21556AF82}" type="slidenum">
              <a:rPr lang="en-US" altLang="en-US" smtClean="0"/>
              <a:pPr>
                <a:defRPr/>
              </a:pPr>
              <a:t>36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615882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Basic search algorithms: </a:t>
            </a:r>
            <a:r>
              <a:rPr lang="en-US" i="1"/>
              <a:t>Tree Search</a:t>
            </a:r>
          </a:p>
        </p:txBody>
      </p:sp>
      <p:sp>
        <p:nvSpPr>
          <p:cNvPr id="337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295400"/>
            <a:ext cx="8001000" cy="4572000"/>
          </a:xfrm>
        </p:spPr>
        <p:txBody>
          <a:bodyPr/>
          <a:lstStyle/>
          <a:p>
            <a:r>
              <a:rPr lang="en-US" dirty="0"/>
              <a:t>Generalized algorithm to solve search problems </a:t>
            </a:r>
            <a:endParaRPr lang="en-US" dirty="0" smtClean="0"/>
          </a:p>
          <a:p>
            <a:r>
              <a:rPr lang="en-US" sz="2100" dirty="0" smtClean="0">
                <a:solidFill>
                  <a:schemeClr val="accent2"/>
                </a:solidFill>
              </a:rPr>
              <a:t>Enumerate </a:t>
            </a:r>
            <a:r>
              <a:rPr lang="en-US" sz="2100" dirty="0">
                <a:solidFill>
                  <a:schemeClr val="accent2"/>
                </a:solidFill>
              </a:rPr>
              <a:t>in some order all possible paths from the initial state</a:t>
            </a:r>
            <a:endParaRPr lang="en-US" sz="2100" dirty="0"/>
          </a:p>
          <a:p>
            <a:pPr lvl="1"/>
            <a:r>
              <a:rPr lang="en-US" sz="2100" dirty="0"/>
              <a:t>Here: search through </a:t>
            </a:r>
            <a:r>
              <a:rPr lang="en-US" sz="2100" i="1" dirty="0">
                <a:solidFill>
                  <a:schemeClr val="accent2"/>
                </a:solidFill>
              </a:rPr>
              <a:t>explicit tree generation</a:t>
            </a:r>
            <a:endParaRPr lang="en-US" sz="2100" i="1" dirty="0"/>
          </a:p>
          <a:p>
            <a:pPr lvl="2"/>
            <a:r>
              <a:rPr lang="en-US" dirty="0"/>
              <a:t>ROOT= initial state.</a:t>
            </a:r>
          </a:p>
          <a:p>
            <a:pPr lvl="2"/>
            <a:r>
              <a:rPr lang="en-US" dirty="0"/>
              <a:t>Nodes in search tree generated through </a:t>
            </a:r>
            <a:r>
              <a:rPr lang="en-US" i="1" dirty="0">
                <a:solidFill>
                  <a:schemeClr val="accent2"/>
                </a:solidFill>
              </a:rPr>
              <a:t>transition model</a:t>
            </a:r>
            <a:endParaRPr lang="en-US" dirty="0"/>
          </a:p>
          <a:p>
            <a:pPr lvl="2"/>
            <a:r>
              <a:rPr lang="en-US" sz="1900" dirty="0"/>
              <a:t>Tree search treats different paths to the same node as distinct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CIS 421/521 - Intro to AI - </a:t>
            </a:r>
            <a:r>
              <a:rPr lang="de-DE" dirty="0" smtClean="0"/>
              <a:t>Fall 2018</a:t>
            </a:r>
            <a:endParaRPr lang="en-US" alt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A8A179A-356C-4639-9535-0DE21556AF82}" type="slidenum">
              <a:rPr lang="en-US" altLang="en-US" smtClean="0"/>
              <a:pPr>
                <a:defRPr/>
              </a:pPr>
              <a:t>37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7430927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r>
              <a:rPr lang="en-US" sz="1400" dirty="0"/>
              <a:t>CIS 421/521 - Intro to AI - </a:t>
            </a:r>
            <a:r>
              <a:rPr lang="de-DE" sz="1400" dirty="0" smtClean="0"/>
              <a:t>Fall 2018</a:t>
            </a:r>
            <a:endParaRPr lang="en-US" altLang="en-US" sz="1400" dirty="0"/>
          </a:p>
        </p:txBody>
      </p:sp>
      <p:sp>
        <p:nvSpPr>
          <p:cNvPr id="36869" name="Slide Number Placeholder 6"/>
          <p:cNvSpPr txBox="1">
            <a:spLocks noGrp="1"/>
          </p:cNvSpPr>
          <p:nvPr/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r>
              <a:rPr lang="en-US" altLang="en-US" sz="1400"/>
              <a:t>       </a:t>
            </a:r>
            <a:fld id="{D204195E-A0EE-4367-8ED5-540B4AFA8552}" type="slidenum">
              <a:rPr lang="en-US" altLang="en-US" sz="1400"/>
              <a:pPr/>
              <a:t>38</a:t>
            </a:fld>
            <a:endParaRPr lang="en-US" altLang="en-US" sz="1400"/>
          </a:p>
        </p:txBody>
      </p:sp>
      <p:sp>
        <p:nvSpPr>
          <p:cNvPr id="36870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1" y="609600"/>
            <a:ext cx="8291512" cy="457200"/>
          </a:xfrm>
        </p:spPr>
        <p:txBody>
          <a:bodyPr/>
          <a:lstStyle/>
          <a:p>
            <a:r>
              <a:rPr lang="en-US" dirty="0" smtClean="0"/>
              <a:t>Generalized </a:t>
            </a:r>
            <a:r>
              <a:rPr lang="en-US" dirty="0"/>
              <a:t>tree search</a:t>
            </a:r>
          </a:p>
        </p:txBody>
      </p:sp>
      <p:sp>
        <p:nvSpPr>
          <p:cNvPr id="36871" name="Rectangle 3"/>
          <p:cNvSpPr>
            <a:spLocks noGrp="1" noChangeArrowheads="1"/>
          </p:cNvSpPr>
          <p:nvPr>
            <p:ph type="body" sz="half" idx="2"/>
          </p:nvPr>
        </p:nvSpPr>
        <p:spPr>
          <a:xfrm>
            <a:off x="762000" y="3962400"/>
            <a:ext cx="8529638" cy="1925638"/>
          </a:xfrm>
        </p:spPr>
        <p:txBody>
          <a:bodyPr/>
          <a:lstStyle/>
          <a:p>
            <a:pPr>
              <a:lnSpc>
                <a:spcPct val="90000"/>
              </a:lnSpc>
              <a:buFont typeface="Symbol" pitchFamily="18" charset="2"/>
              <a:buNone/>
            </a:pPr>
            <a:r>
              <a:rPr lang="en-US" sz="1400" b="0"/>
              <a:t>function</a:t>
            </a:r>
            <a:r>
              <a:rPr lang="en-US" sz="1400"/>
              <a:t> TREE-SEARCH(</a:t>
            </a:r>
            <a:r>
              <a:rPr lang="en-US" sz="1400" i="1"/>
              <a:t>problem, strategy</a:t>
            </a:r>
            <a:r>
              <a:rPr lang="en-US" sz="1400"/>
              <a:t>) </a:t>
            </a:r>
            <a:r>
              <a:rPr lang="en-US" sz="1400" b="0"/>
              <a:t>return</a:t>
            </a:r>
            <a:r>
              <a:rPr lang="en-US" sz="1400"/>
              <a:t> a solution or failure</a:t>
            </a:r>
          </a:p>
          <a:p>
            <a:pPr>
              <a:lnSpc>
                <a:spcPct val="90000"/>
              </a:lnSpc>
              <a:buFont typeface="Symbol" pitchFamily="18" charset="2"/>
              <a:buNone/>
            </a:pPr>
            <a:r>
              <a:rPr lang="en-US" sz="1400"/>
              <a:t>	Initialize frontier  to the </a:t>
            </a:r>
            <a:r>
              <a:rPr lang="en-US" sz="1400" i="1"/>
              <a:t>initial state</a:t>
            </a:r>
            <a:r>
              <a:rPr lang="en-US" sz="1400"/>
              <a:t> of the </a:t>
            </a:r>
            <a:r>
              <a:rPr lang="en-US" sz="1400" i="1"/>
              <a:t>problem</a:t>
            </a:r>
            <a:endParaRPr lang="en-US" sz="1400"/>
          </a:p>
          <a:p>
            <a:pPr>
              <a:lnSpc>
                <a:spcPct val="90000"/>
              </a:lnSpc>
              <a:buFont typeface="Symbol" pitchFamily="18" charset="2"/>
              <a:buNone/>
            </a:pPr>
            <a:r>
              <a:rPr lang="en-US" sz="1400"/>
              <a:t>	</a:t>
            </a:r>
            <a:r>
              <a:rPr lang="en-US" sz="1400" b="0"/>
              <a:t>do</a:t>
            </a:r>
            <a:r>
              <a:rPr lang="en-US" sz="1400"/>
              <a:t> </a:t>
            </a:r>
          </a:p>
          <a:p>
            <a:pPr>
              <a:lnSpc>
                <a:spcPct val="90000"/>
              </a:lnSpc>
              <a:buFont typeface="Symbol" pitchFamily="18" charset="2"/>
              <a:buNone/>
            </a:pPr>
            <a:r>
              <a:rPr lang="en-US" sz="1400"/>
              <a:t>		</a:t>
            </a:r>
            <a:r>
              <a:rPr lang="en-US" sz="1400" b="0"/>
              <a:t>if</a:t>
            </a:r>
            <a:r>
              <a:rPr lang="en-US" sz="1400"/>
              <a:t> the frontier is empty </a:t>
            </a:r>
            <a:r>
              <a:rPr lang="en-US" sz="1400" b="0"/>
              <a:t>then</a:t>
            </a:r>
            <a:r>
              <a:rPr lang="en-US" sz="1400"/>
              <a:t> </a:t>
            </a:r>
            <a:r>
              <a:rPr lang="en-US" sz="1400" b="0"/>
              <a:t>return</a:t>
            </a:r>
            <a:r>
              <a:rPr lang="en-US" sz="1400"/>
              <a:t> </a:t>
            </a:r>
            <a:r>
              <a:rPr lang="en-US" sz="1400" i="1"/>
              <a:t>failure</a:t>
            </a:r>
            <a:endParaRPr lang="en-US" sz="1400"/>
          </a:p>
          <a:p>
            <a:pPr>
              <a:lnSpc>
                <a:spcPct val="90000"/>
              </a:lnSpc>
              <a:buFont typeface="Symbol" pitchFamily="18" charset="2"/>
              <a:buNone/>
            </a:pPr>
            <a:r>
              <a:rPr lang="en-US" sz="1400"/>
              <a:t>		</a:t>
            </a:r>
            <a:r>
              <a:rPr lang="en-US" sz="1400" i="1">
                <a:solidFill>
                  <a:srgbClr val="0070C0"/>
                </a:solidFill>
              </a:rPr>
              <a:t>choose leaf node for expansion according to strategy &amp; remove from frontier</a:t>
            </a:r>
          </a:p>
          <a:p>
            <a:pPr>
              <a:lnSpc>
                <a:spcPct val="90000"/>
              </a:lnSpc>
              <a:buFont typeface="Symbol" pitchFamily="18" charset="2"/>
              <a:buNone/>
            </a:pPr>
            <a:r>
              <a:rPr lang="en-US" sz="1400"/>
              <a:t>		</a:t>
            </a:r>
            <a:r>
              <a:rPr lang="en-US" sz="1400" b="0"/>
              <a:t>if</a:t>
            </a:r>
            <a:r>
              <a:rPr lang="en-US" sz="1400"/>
              <a:t> node contains goal state </a:t>
            </a:r>
            <a:r>
              <a:rPr lang="en-US" sz="1400" b="0"/>
              <a:t>then</a:t>
            </a:r>
            <a:r>
              <a:rPr lang="en-US" sz="1400"/>
              <a:t> </a:t>
            </a:r>
            <a:r>
              <a:rPr lang="en-US" sz="1400" b="0"/>
              <a:t>return</a:t>
            </a:r>
            <a:r>
              <a:rPr lang="en-US" sz="1400"/>
              <a:t> </a:t>
            </a:r>
            <a:r>
              <a:rPr lang="en-US" sz="1400" i="1"/>
              <a:t>solution</a:t>
            </a:r>
            <a:endParaRPr lang="en-US" sz="1400"/>
          </a:p>
          <a:p>
            <a:pPr>
              <a:lnSpc>
                <a:spcPct val="90000"/>
              </a:lnSpc>
              <a:buFont typeface="Symbol" pitchFamily="18" charset="2"/>
              <a:buNone/>
            </a:pPr>
            <a:r>
              <a:rPr lang="en-US" sz="1400"/>
              <a:t>		</a:t>
            </a:r>
            <a:r>
              <a:rPr lang="en-US" sz="1400" b="0"/>
              <a:t>else</a:t>
            </a:r>
            <a:r>
              <a:rPr lang="en-US" sz="1400"/>
              <a:t> expand the node and add resulting nodes to the frontier</a:t>
            </a:r>
          </a:p>
        </p:txBody>
      </p:sp>
      <p:pic>
        <p:nvPicPr>
          <p:cNvPr id="36872" name="Picture 4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90600" y="1242417"/>
            <a:ext cx="6787184" cy="2359621"/>
          </a:xfrm>
        </p:spPr>
      </p:pic>
      <p:sp>
        <p:nvSpPr>
          <p:cNvPr id="28679" name="Text Box 5"/>
          <p:cNvSpPr txBox="1">
            <a:spLocks noChangeArrowheads="1"/>
          </p:cNvSpPr>
          <p:nvPr/>
        </p:nvSpPr>
        <p:spPr bwMode="auto">
          <a:xfrm>
            <a:off x="6610350" y="4205288"/>
            <a:ext cx="2214563" cy="614362"/>
          </a:xfrm>
          <a:prstGeom prst="rect">
            <a:avLst/>
          </a:prstGeom>
          <a:solidFill>
            <a:srgbClr val="0070C0"/>
          </a:solidFill>
          <a:ln w="9525">
            <a:noFill/>
            <a:miter lim="800000"/>
            <a:headEnd/>
            <a:tailEnd/>
          </a:ln>
          <a:effectLst>
            <a:outerShdw blurRad="228600" dist="88900" dir="7860000" algn="t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/>
          <a:p>
            <a:pPr>
              <a:defRPr/>
            </a:pPr>
            <a:r>
              <a:rPr lang="en-US" sz="1600" b="1" dirty="0">
                <a:solidFill>
                  <a:schemeClr val="bg1"/>
                </a:solidFill>
                <a:latin typeface="Arial" charset="0"/>
              </a:rPr>
              <a:t>Determines search </a:t>
            </a:r>
            <a:r>
              <a:rPr lang="en-US" sz="1600" b="1" i="1" dirty="0">
                <a:solidFill>
                  <a:schemeClr val="bg1"/>
                </a:solidFill>
                <a:latin typeface="Arial" charset="0"/>
              </a:rPr>
              <a:t>process</a:t>
            </a:r>
            <a:r>
              <a:rPr lang="en-US" sz="1800" b="1" i="1" dirty="0">
                <a:solidFill>
                  <a:schemeClr val="bg1"/>
                </a:solidFill>
                <a:latin typeface="Times" charset="0"/>
              </a:rPr>
              <a:t>!!</a:t>
            </a:r>
          </a:p>
        </p:txBody>
      </p:sp>
      <p:sp>
        <p:nvSpPr>
          <p:cNvPr id="36874" name="Oval 6"/>
          <p:cNvSpPr>
            <a:spLocks noChangeArrowheads="1"/>
          </p:cNvSpPr>
          <p:nvPr/>
        </p:nvSpPr>
        <p:spPr bwMode="auto">
          <a:xfrm>
            <a:off x="5562600" y="4800600"/>
            <a:ext cx="728663" cy="381000"/>
          </a:xfrm>
          <a:prstGeom prst="ellipse">
            <a:avLst/>
          </a:prstGeom>
          <a:solidFill>
            <a:srgbClr val="FF0000">
              <a:alpha val="12941"/>
            </a:srgbClr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" name="Rectangle 1"/>
          <p:cNvSpPr/>
          <p:nvPr/>
        </p:nvSpPr>
        <p:spPr bwMode="auto">
          <a:xfrm>
            <a:off x="990600" y="1371600"/>
            <a:ext cx="1905000" cy="4572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Arial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7485354-8E09-4337-A48E-EC7E77BE6E58}" type="slidenum">
              <a:rPr lang="en-US" altLang="en-US" smtClean="0"/>
              <a:pPr>
                <a:defRPr/>
              </a:pPr>
              <a:t>38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3317792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8-Puzzle: States and Nodes</a:t>
            </a:r>
          </a:p>
        </p:txBody>
      </p:sp>
      <p:sp>
        <p:nvSpPr>
          <p:cNvPr id="378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1219200"/>
            <a:ext cx="8915400" cy="5029200"/>
          </a:xfrm>
        </p:spPr>
        <p:txBody>
          <a:bodyPr/>
          <a:lstStyle/>
          <a:p>
            <a:pPr>
              <a:lnSpc>
                <a:spcPct val="80000"/>
              </a:lnSpc>
              <a:spcBef>
                <a:spcPct val="0"/>
              </a:spcBef>
              <a:spcAft>
                <a:spcPct val="20000"/>
              </a:spcAft>
              <a:tabLst>
                <a:tab pos="5943600" algn="l"/>
              </a:tabLst>
            </a:pPr>
            <a:r>
              <a:rPr lang="en-US" sz="2000"/>
              <a:t>A </a:t>
            </a:r>
            <a:r>
              <a:rPr lang="en-US" sz="2000" i="1">
                <a:solidFill>
                  <a:schemeClr val="accent2"/>
                </a:solidFill>
              </a:rPr>
              <a:t>state </a:t>
            </a:r>
            <a:r>
              <a:rPr lang="en-US" sz="2000"/>
              <a:t>is a (representation of a) </a:t>
            </a:r>
            <a:r>
              <a:rPr lang="en-US" sz="2000" i="1">
                <a:solidFill>
                  <a:schemeClr val="accent2"/>
                </a:solidFill>
              </a:rPr>
              <a:t>physical configuration</a:t>
            </a:r>
            <a:endParaRPr lang="en-US" sz="2000"/>
          </a:p>
          <a:p>
            <a:pPr>
              <a:lnSpc>
                <a:spcPct val="80000"/>
              </a:lnSpc>
              <a:spcBef>
                <a:spcPct val="0"/>
              </a:spcBef>
              <a:spcAft>
                <a:spcPct val="20000"/>
              </a:spcAft>
              <a:tabLst>
                <a:tab pos="5943600" algn="l"/>
              </a:tabLst>
            </a:pPr>
            <a:r>
              <a:rPr lang="en-US" sz="2000"/>
              <a:t>A </a:t>
            </a:r>
            <a:r>
              <a:rPr lang="en-US" sz="2000" i="1">
                <a:solidFill>
                  <a:schemeClr val="accent2"/>
                </a:solidFill>
              </a:rPr>
              <a:t>node </a:t>
            </a:r>
            <a:r>
              <a:rPr lang="en-US" sz="2000"/>
              <a:t>is a data structure constituting </a:t>
            </a:r>
            <a:r>
              <a:rPr lang="en-US" sz="2000" i="1">
                <a:solidFill>
                  <a:schemeClr val="accent2"/>
                </a:solidFill>
              </a:rPr>
              <a:t>part of a search tree</a:t>
            </a:r>
            <a:r>
              <a:rPr lang="en-US" sz="2000"/>
              <a:t> </a:t>
            </a:r>
          </a:p>
          <a:p>
            <a:pPr lvl="1">
              <a:lnSpc>
                <a:spcPct val="80000"/>
              </a:lnSpc>
              <a:spcBef>
                <a:spcPct val="0"/>
              </a:spcBef>
              <a:spcAft>
                <a:spcPct val="20000"/>
              </a:spcAft>
              <a:tabLst>
                <a:tab pos="5943600" algn="l"/>
              </a:tabLst>
            </a:pPr>
            <a:r>
              <a:rPr lang="en-US" sz="1800"/>
              <a:t>Also includes </a:t>
            </a:r>
            <a:r>
              <a:rPr lang="en-US" sz="1800" i="1"/>
              <a:t>parent, children, depth</a:t>
            </a:r>
            <a:r>
              <a:rPr lang="en-US" sz="1800"/>
              <a:t>,  </a:t>
            </a:r>
            <a:r>
              <a:rPr lang="en-US" sz="1800" i="1"/>
              <a:t>path cost g(x)</a:t>
            </a:r>
          </a:p>
          <a:p>
            <a:pPr lvl="1">
              <a:lnSpc>
                <a:spcPct val="80000"/>
              </a:lnSpc>
              <a:spcBef>
                <a:spcPct val="0"/>
              </a:spcBef>
              <a:spcAft>
                <a:spcPct val="20000"/>
              </a:spcAft>
              <a:tabLst>
                <a:tab pos="5943600" algn="l"/>
              </a:tabLst>
            </a:pPr>
            <a:r>
              <a:rPr lang="en-US" sz="2100"/>
              <a:t>Here </a:t>
            </a:r>
            <a:r>
              <a:rPr lang="en-US" sz="2100" i="1"/>
              <a:t>node= &lt;state, parent-node, children, action, path-cost, depth&gt;</a:t>
            </a:r>
            <a:endParaRPr lang="en-US" sz="1800" i="1"/>
          </a:p>
          <a:p>
            <a:pPr>
              <a:lnSpc>
                <a:spcPct val="80000"/>
              </a:lnSpc>
              <a:spcBef>
                <a:spcPct val="0"/>
              </a:spcBef>
              <a:spcAft>
                <a:spcPct val="20000"/>
              </a:spcAft>
              <a:tabLst>
                <a:tab pos="5943600" algn="l"/>
              </a:tabLst>
            </a:pPr>
            <a:r>
              <a:rPr lang="en-US" sz="2000"/>
              <a:t> States do not have parents, children, depth or path cost!</a:t>
            </a:r>
          </a:p>
          <a:p>
            <a:pPr>
              <a:lnSpc>
                <a:spcPct val="80000"/>
              </a:lnSpc>
              <a:spcBef>
                <a:spcPct val="0"/>
              </a:spcBef>
              <a:spcAft>
                <a:spcPct val="20000"/>
              </a:spcAft>
              <a:tabLst>
                <a:tab pos="5943600" algn="l"/>
              </a:tabLst>
            </a:pPr>
            <a:endParaRPr lang="en-US" sz="2000"/>
          </a:p>
          <a:p>
            <a:pPr>
              <a:lnSpc>
                <a:spcPct val="80000"/>
              </a:lnSpc>
              <a:buFont typeface="Symbol" pitchFamily="18" charset="2"/>
              <a:buNone/>
              <a:tabLst>
                <a:tab pos="5943600" algn="l"/>
              </a:tabLst>
            </a:pPr>
            <a:r>
              <a:rPr lang="en-US" sz="1800"/>
              <a:t>      </a:t>
            </a:r>
          </a:p>
          <a:p>
            <a:pPr>
              <a:lnSpc>
                <a:spcPct val="80000"/>
              </a:lnSpc>
              <a:tabLst>
                <a:tab pos="5943600" algn="l"/>
              </a:tabLst>
            </a:pPr>
            <a:endParaRPr lang="en-US" sz="1800"/>
          </a:p>
          <a:p>
            <a:pPr>
              <a:lnSpc>
                <a:spcPct val="80000"/>
              </a:lnSpc>
              <a:tabLst>
                <a:tab pos="5943600" algn="l"/>
              </a:tabLst>
            </a:pPr>
            <a:endParaRPr lang="en-US" sz="1800"/>
          </a:p>
          <a:p>
            <a:pPr>
              <a:lnSpc>
                <a:spcPct val="80000"/>
              </a:lnSpc>
              <a:tabLst>
                <a:tab pos="5943600" algn="l"/>
              </a:tabLst>
            </a:pPr>
            <a:endParaRPr lang="en-US" sz="1800"/>
          </a:p>
          <a:p>
            <a:pPr>
              <a:lnSpc>
                <a:spcPct val="80000"/>
              </a:lnSpc>
              <a:tabLst>
                <a:tab pos="5943600" algn="l"/>
              </a:tabLst>
            </a:pPr>
            <a:endParaRPr lang="en-US" sz="1800"/>
          </a:p>
          <a:p>
            <a:pPr>
              <a:lnSpc>
                <a:spcPct val="80000"/>
              </a:lnSpc>
              <a:tabLst>
                <a:tab pos="5943600" algn="l"/>
              </a:tabLst>
            </a:pPr>
            <a:endParaRPr lang="en-US" sz="1800"/>
          </a:p>
          <a:p>
            <a:pPr>
              <a:lnSpc>
                <a:spcPct val="80000"/>
              </a:lnSpc>
              <a:tabLst>
                <a:tab pos="5943600" algn="l"/>
              </a:tabLst>
            </a:pPr>
            <a:endParaRPr lang="en-US" sz="1800"/>
          </a:p>
          <a:p>
            <a:pPr>
              <a:lnSpc>
                <a:spcPct val="80000"/>
              </a:lnSpc>
              <a:tabLst>
                <a:tab pos="5943600" algn="l"/>
              </a:tabLst>
            </a:pPr>
            <a:r>
              <a:rPr lang="en-US" sz="1800"/>
              <a:t>The EXPAND function </a:t>
            </a:r>
          </a:p>
          <a:p>
            <a:pPr lvl="1">
              <a:lnSpc>
                <a:spcPct val="80000"/>
              </a:lnSpc>
              <a:tabLst>
                <a:tab pos="5943600" algn="l"/>
              </a:tabLst>
            </a:pPr>
            <a:r>
              <a:rPr lang="en-US" sz="1800"/>
              <a:t>uses the Actions and Transition Model to create the corresponding states</a:t>
            </a:r>
          </a:p>
          <a:p>
            <a:pPr lvl="2">
              <a:lnSpc>
                <a:spcPct val="80000"/>
              </a:lnSpc>
              <a:tabLst>
                <a:tab pos="5943600" algn="l"/>
              </a:tabLst>
            </a:pPr>
            <a:r>
              <a:rPr lang="en-US"/>
              <a:t>creates new nodes, </a:t>
            </a:r>
          </a:p>
          <a:p>
            <a:pPr lvl="2">
              <a:lnSpc>
                <a:spcPct val="80000"/>
              </a:lnSpc>
              <a:tabLst>
                <a:tab pos="5943600" algn="l"/>
              </a:tabLst>
            </a:pPr>
            <a:r>
              <a:rPr lang="en-US"/>
              <a:t>fills in the various fields </a:t>
            </a:r>
          </a:p>
        </p:txBody>
      </p:sp>
      <p:sp>
        <p:nvSpPr>
          <p:cNvPr id="37896" name="Oval 5"/>
          <p:cNvSpPr>
            <a:spLocks noChangeArrowheads="1"/>
          </p:cNvSpPr>
          <p:nvPr/>
        </p:nvSpPr>
        <p:spPr bwMode="auto">
          <a:xfrm>
            <a:off x="5064125" y="3865563"/>
            <a:ext cx="415925" cy="280987"/>
          </a:xfrm>
          <a:prstGeom prst="ellipse">
            <a:avLst/>
          </a:prstGeom>
          <a:solidFill>
            <a:srgbClr val="FF9900"/>
          </a:solidFill>
          <a:ln w="9525">
            <a:solidFill>
              <a:srgbClr val="FFFFFF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7897" name="Line 6"/>
          <p:cNvSpPr>
            <a:spLocks noChangeShapeType="1"/>
          </p:cNvSpPr>
          <p:nvPr/>
        </p:nvSpPr>
        <p:spPr bwMode="auto">
          <a:xfrm>
            <a:off x="5210175" y="3586163"/>
            <a:ext cx="0" cy="23336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898" name="Line 7"/>
          <p:cNvSpPr>
            <a:spLocks noChangeShapeType="1"/>
          </p:cNvSpPr>
          <p:nvPr/>
        </p:nvSpPr>
        <p:spPr bwMode="auto">
          <a:xfrm flipH="1">
            <a:off x="5032375" y="4164013"/>
            <a:ext cx="239713" cy="30956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899" name="Line 8"/>
          <p:cNvSpPr>
            <a:spLocks noChangeShapeType="1"/>
          </p:cNvSpPr>
          <p:nvPr/>
        </p:nvSpPr>
        <p:spPr bwMode="auto">
          <a:xfrm>
            <a:off x="5272088" y="4164013"/>
            <a:ext cx="176212" cy="29845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900" name="Line 9"/>
          <p:cNvSpPr>
            <a:spLocks noChangeShapeType="1"/>
          </p:cNvSpPr>
          <p:nvPr/>
        </p:nvSpPr>
        <p:spPr bwMode="auto">
          <a:xfrm flipH="1" flipV="1">
            <a:off x="3505200" y="3962400"/>
            <a:ext cx="15240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901" name="Text Box 10"/>
          <p:cNvSpPr txBox="1">
            <a:spLocks noChangeArrowheads="1"/>
          </p:cNvSpPr>
          <p:nvPr/>
        </p:nvSpPr>
        <p:spPr bwMode="auto">
          <a:xfrm>
            <a:off x="4791075" y="3095625"/>
            <a:ext cx="9604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eaLnBrk="1" hangingPunct="1"/>
            <a:r>
              <a:rPr lang="en-US" sz="2000" b="1">
                <a:solidFill>
                  <a:srgbClr val="000000"/>
                </a:solidFill>
                <a:latin typeface="Arial" charset="0"/>
              </a:rPr>
              <a:t>parent</a:t>
            </a:r>
          </a:p>
        </p:txBody>
      </p:sp>
      <p:sp>
        <p:nvSpPr>
          <p:cNvPr id="37902" name="Text Box 11"/>
          <p:cNvSpPr txBox="1">
            <a:spLocks noChangeArrowheads="1"/>
          </p:cNvSpPr>
          <p:nvPr/>
        </p:nvSpPr>
        <p:spPr bwMode="auto">
          <a:xfrm>
            <a:off x="5684838" y="3478213"/>
            <a:ext cx="1531937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eaLnBrk="1" hangingPunct="1"/>
            <a:r>
              <a:rPr lang="en-US" sz="2000" b="1">
                <a:solidFill>
                  <a:srgbClr val="000000"/>
                </a:solidFill>
                <a:latin typeface="Arial" charset="0"/>
              </a:rPr>
              <a:t>Action= Up</a:t>
            </a:r>
          </a:p>
          <a:p>
            <a:pPr eaLnBrk="1" hangingPunct="1"/>
            <a:r>
              <a:rPr lang="en-US" sz="2000" b="1">
                <a:solidFill>
                  <a:srgbClr val="000000"/>
                </a:solidFill>
                <a:latin typeface="Arial" charset="0"/>
              </a:rPr>
              <a:t>Cost = 6 </a:t>
            </a:r>
          </a:p>
          <a:p>
            <a:pPr eaLnBrk="1" hangingPunct="1"/>
            <a:r>
              <a:rPr lang="en-US" sz="2000" b="1">
                <a:solidFill>
                  <a:srgbClr val="000000"/>
                </a:solidFill>
                <a:latin typeface="Arial" charset="0"/>
              </a:rPr>
              <a:t>Depth = 6</a:t>
            </a:r>
          </a:p>
        </p:txBody>
      </p:sp>
      <p:sp>
        <p:nvSpPr>
          <p:cNvPr id="37903" name="Text Box 12"/>
          <p:cNvSpPr txBox="1">
            <a:spLocks noChangeArrowheads="1"/>
          </p:cNvSpPr>
          <p:nvPr/>
        </p:nvSpPr>
        <p:spPr bwMode="auto">
          <a:xfrm>
            <a:off x="4791075" y="4672013"/>
            <a:ext cx="11715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eaLnBrk="1" hangingPunct="1"/>
            <a:r>
              <a:rPr lang="en-US" sz="2000" b="1">
                <a:solidFill>
                  <a:srgbClr val="000000"/>
                </a:solidFill>
                <a:latin typeface="Arial" charset="0"/>
              </a:rPr>
              <a:t>children</a:t>
            </a:r>
          </a:p>
        </p:txBody>
      </p:sp>
      <p:sp>
        <p:nvSpPr>
          <p:cNvPr id="37904" name="Text Box 13"/>
          <p:cNvSpPr txBox="1">
            <a:spLocks noChangeArrowheads="1"/>
          </p:cNvSpPr>
          <p:nvPr/>
        </p:nvSpPr>
        <p:spPr bwMode="auto">
          <a:xfrm>
            <a:off x="4038600" y="4114800"/>
            <a:ext cx="77628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eaLnBrk="1" hangingPunct="1"/>
            <a:r>
              <a:rPr lang="en-US" sz="2000" b="1">
                <a:solidFill>
                  <a:srgbClr val="000000"/>
                </a:solidFill>
                <a:latin typeface="Arial" charset="0"/>
              </a:rPr>
              <a:t>state</a:t>
            </a:r>
          </a:p>
        </p:txBody>
      </p:sp>
      <p:sp>
        <p:nvSpPr>
          <p:cNvPr id="37905" name="Text Box 14"/>
          <p:cNvSpPr txBox="1">
            <a:spLocks noChangeArrowheads="1"/>
          </p:cNvSpPr>
          <p:nvPr/>
        </p:nvSpPr>
        <p:spPr bwMode="auto">
          <a:xfrm>
            <a:off x="4800600" y="2576513"/>
            <a:ext cx="11430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2800" b="1"/>
              <a:t>Node</a:t>
            </a:r>
          </a:p>
        </p:txBody>
      </p:sp>
      <p:sp>
        <p:nvSpPr>
          <p:cNvPr id="37906" name="Text Box 15"/>
          <p:cNvSpPr txBox="1">
            <a:spLocks noChangeArrowheads="1"/>
          </p:cNvSpPr>
          <p:nvPr/>
        </p:nvSpPr>
        <p:spPr bwMode="auto">
          <a:xfrm>
            <a:off x="2514600" y="2743200"/>
            <a:ext cx="11430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2800" b="1"/>
              <a:t>State</a:t>
            </a:r>
          </a:p>
        </p:txBody>
      </p:sp>
      <p:graphicFrame>
        <p:nvGraphicFramePr>
          <p:cNvPr id="1203216" name="Group 16"/>
          <p:cNvGraphicFramePr>
            <a:graphicFrameLocks noGrp="1"/>
          </p:cNvGraphicFramePr>
          <p:nvPr>
            <p:extLst/>
          </p:nvPr>
        </p:nvGraphicFramePr>
        <p:xfrm>
          <a:off x="2667000" y="3616325"/>
          <a:ext cx="838200" cy="895974"/>
        </p:xfrm>
        <a:graphic>
          <a:graphicData uri="http://schemas.openxmlformats.org/drawingml/2006/table">
            <a:tbl>
              <a:tblPr/>
              <a:tblGrid>
                <a:gridCol w="2794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794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794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29845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9"/>
                        </a:buClr>
                        <a:buSzPct val="100000"/>
                        <a:buFont typeface="Symbol" pitchFamily="18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7</a:t>
                      </a:r>
                    </a:p>
                  </a:txBody>
                  <a:tcPr marL="64008" marR="45720" marT="27409" marB="2740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9"/>
                        </a:buClr>
                        <a:buSzPct val="100000"/>
                        <a:buFont typeface="Symbol" pitchFamily="18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2</a:t>
                      </a:r>
                    </a:p>
                  </a:txBody>
                  <a:tcPr marL="64008" marR="45720" marT="27409" marB="2740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9"/>
                        </a:buClr>
                        <a:buSzPct val="100000"/>
                        <a:buFont typeface="Symbol" pitchFamily="18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4</a:t>
                      </a:r>
                    </a:p>
                  </a:txBody>
                  <a:tcPr marL="64008" marR="45720" marT="27409" marB="2740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845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9"/>
                        </a:buClr>
                        <a:buSzPct val="100000"/>
                        <a:buFont typeface="Symbol" pitchFamily="18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5</a:t>
                      </a:r>
                    </a:p>
                  </a:txBody>
                  <a:tcPr marL="64008" marR="45720" marT="27409" marB="2740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9"/>
                        </a:buClr>
                        <a:buSzPct val="100000"/>
                        <a:buFont typeface="Symbol" pitchFamily="18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6</a:t>
                      </a:r>
                    </a:p>
                  </a:txBody>
                  <a:tcPr marL="64008" marR="45720" marT="27409" marB="2740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9"/>
                        </a:buClr>
                        <a:buSzPct val="100000"/>
                        <a:buFont typeface="Symbol" pitchFamily="18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 </a:t>
                      </a: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</a:p>
                  </a:txBody>
                  <a:tcPr marL="64008" marR="45720" marT="27409" marB="2740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9845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9"/>
                        </a:buClr>
                        <a:buSzPct val="100000"/>
                        <a:buFont typeface="Symbol" pitchFamily="18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8</a:t>
                      </a:r>
                    </a:p>
                  </a:txBody>
                  <a:tcPr marL="64008" marR="45720" marT="27409" marB="2740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9"/>
                        </a:buClr>
                        <a:buSzPct val="100000"/>
                        <a:buFont typeface="Symbol" pitchFamily="18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3</a:t>
                      </a:r>
                    </a:p>
                  </a:txBody>
                  <a:tcPr marL="64008" marR="45720" marT="27409" marB="2740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9"/>
                        </a:buClr>
                        <a:buSzPct val="100000"/>
                        <a:buFont typeface="Symbol" pitchFamily="18" charset="2"/>
                        <a:buNone/>
                        <a:tabLst/>
                      </a:pPr>
                      <a:endParaRPr kumimoji="0" 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64008" marR="45720" marT="27409" marB="2740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CIS 421/521 - Intro to AI - </a:t>
            </a:r>
            <a:r>
              <a:rPr lang="de-DE" dirty="0" smtClean="0"/>
              <a:t>Fall 2018</a:t>
            </a:r>
            <a:endParaRPr lang="en-US" alt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A8A179A-356C-4639-9535-0DE21556AF82}" type="slidenum">
              <a:rPr lang="en-US" altLang="en-US" smtClean="0"/>
              <a:pPr>
                <a:defRPr/>
              </a:pPr>
              <a:t>39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0616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Review: What is AI?</a:t>
            </a:r>
          </a:p>
        </p:txBody>
      </p:sp>
      <p:sp>
        <p:nvSpPr>
          <p:cNvPr id="98509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buFont typeface="Symbol" pitchFamily="18" charset="2"/>
              <a:buNone/>
            </a:pPr>
            <a:r>
              <a:rPr lang="en-US" dirty="0"/>
              <a:t>Views of AI fall into four categories:</a:t>
            </a:r>
          </a:p>
          <a:p>
            <a:endParaRPr lang="en-US" dirty="0"/>
          </a:p>
          <a:p>
            <a:pPr>
              <a:buFont typeface="Symbol" pitchFamily="18" charset="2"/>
              <a:buNone/>
            </a:pPr>
            <a:r>
              <a:rPr lang="en-US" dirty="0"/>
              <a:t>	Thinking humanly	Thinking rationally </a:t>
            </a:r>
          </a:p>
          <a:p>
            <a:pPr>
              <a:buFont typeface="Symbol" pitchFamily="18" charset="2"/>
              <a:buNone/>
            </a:pPr>
            <a:r>
              <a:rPr lang="en-US" dirty="0"/>
              <a:t>	</a:t>
            </a:r>
          </a:p>
          <a:p>
            <a:pPr>
              <a:buFont typeface="Symbol" pitchFamily="18" charset="2"/>
              <a:buNone/>
            </a:pPr>
            <a:r>
              <a:rPr lang="en-US" dirty="0"/>
              <a:t>	Acting humanly		Acting rationally </a:t>
            </a:r>
          </a:p>
          <a:p>
            <a:endParaRPr lang="en-US" dirty="0"/>
          </a:p>
          <a:p>
            <a:pPr>
              <a:buFont typeface="Symbol" pitchFamily="18" charset="2"/>
              <a:buNone/>
            </a:pPr>
            <a:endParaRPr lang="en-US" dirty="0"/>
          </a:p>
          <a:p>
            <a:pPr algn="ctr">
              <a:buFont typeface="Symbol" pitchFamily="18" charset="2"/>
              <a:buNone/>
            </a:pPr>
            <a:r>
              <a:rPr lang="en-US" i="1" dirty="0"/>
              <a:t>We will focus on "acting rationally“</a:t>
            </a:r>
          </a:p>
        </p:txBody>
      </p:sp>
      <p:sp>
        <p:nvSpPr>
          <p:cNvPr id="24578" name="Date Placeholder 3"/>
          <p:cNvSpPr>
            <a:spLocks noGrp="1"/>
          </p:cNvSpPr>
          <p:nvPr>
            <p:ph type="dt" sz="half" idx="10"/>
          </p:nvPr>
        </p:nvSpPr>
        <p:spPr>
          <a:noFill/>
        </p:spPr>
        <p:txBody>
          <a:bodyPr/>
          <a:lstStyle/>
          <a:p>
            <a:r>
              <a:rPr lang="en-US" dirty="0"/>
              <a:t>CIS 521 - Intro to AI - </a:t>
            </a:r>
            <a:r>
              <a:rPr lang="de-DE" dirty="0" smtClean="0"/>
              <a:t>Fall 2018</a:t>
            </a:r>
            <a:endParaRPr lang="en-US" altLang="en-US" dirty="0"/>
          </a:p>
        </p:txBody>
      </p:sp>
      <p:sp>
        <p:nvSpPr>
          <p:cNvPr id="24579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25453874-E987-4B17-A8D4-D3272E441769}" type="slidenum">
              <a:rPr lang="en-US" altLang="en-US" smtClean="0"/>
              <a:pPr/>
              <a:t>4</a:t>
            </a:fld>
            <a:r>
              <a:rPr lang="en-US" altLang="en-US" dirty="0"/>
              <a:t> </a:t>
            </a:r>
          </a:p>
        </p:txBody>
      </p:sp>
      <p:graphicFrame>
        <p:nvGraphicFramePr>
          <p:cNvPr id="985143" name="Group 55"/>
          <p:cNvGraphicFramePr>
            <a:graphicFrameLocks noGrp="1"/>
          </p:cNvGraphicFramePr>
          <p:nvPr/>
        </p:nvGraphicFramePr>
        <p:xfrm>
          <a:off x="1028700" y="2057400"/>
          <a:ext cx="7086600" cy="1827213"/>
        </p:xfrm>
        <a:graphic>
          <a:graphicData uri="http://schemas.openxmlformats.org/drawingml/2006/table">
            <a:tbl>
              <a:tblPr/>
              <a:tblGrid>
                <a:gridCol w="33147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7719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128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9"/>
                        </a:buClr>
                        <a:buSzPct val="100000"/>
                        <a:buFont typeface="Symbol" pitchFamily="18" charset="2"/>
                        <a:buNone/>
                        <a:tabLst/>
                      </a:pPr>
                      <a:endParaRPr kumimoji="0" 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9"/>
                        </a:buClr>
                        <a:buSzPct val="100000"/>
                        <a:buFont typeface="Symbol" pitchFamily="18" charset="2"/>
                        <a:buNone/>
                        <a:tabLst/>
                      </a:pPr>
                      <a:endParaRPr kumimoji="0" 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01441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9"/>
                        </a:buClr>
                        <a:buSzPct val="100000"/>
                        <a:buFont typeface="Symbol" pitchFamily="18" charset="2"/>
                        <a:buNone/>
                        <a:tabLst/>
                      </a:pPr>
                      <a:endParaRPr kumimoji="0" 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9"/>
                        </a:buClr>
                        <a:buSzPct val="100000"/>
                        <a:buFont typeface="Symbol" pitchFamily="18" charset="2"/>
                        <a:buNone/>
                        <a:tabLst/>
                      </a:pPr>
                      <a:endParaRPr kumimoji="0" 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9"/>
                        </a:buClr>
                        <a:buSzPct val="100000"/>
                        <a:buFont typeface="Symbol" pitchFamily="18" charset="2"/>
                        <a:buNone/>
                        <a:tabLst/>
                      </a:pPr>
                      <a:endParaRPr kumimoji="0" 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0">
                      <a:gsLst>
                        <a:gs pos="0">
                          <a:srgbClr val="9933FF">
                            <a:gamma/>
                            <a:tint val="22353"/>
                            <a:invGamma/>
                          </a:srgbClr>
                        </a:gs>
                        <a:gs pos="100000">
                          <a:srgbClr val="9933FF">
                            <a:alpha val="50000"/>
                          </a:srgbClr>
                        </a:gs>
                      </a:gsLst>
                      <a:lin ang="189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985154" name="Group 66"/>
          <p:cNvGraphicFramePr>
            <a:graphicFrameLocks noGrp="1"/>
          </p:cNvGraphicFramePr>
          <p:nvPr/>
        </p:nvGraphicFramePr>
        <p:xfrm>
          <a:off x="1028700" y="2057400"/>
          <a:ext cx="7086600" cy="1827213"/>
        </p:xfrm>
        <a:graphic>
          <a:graphicData uri="http://schemas.openxmlformats.org/drawingml/2006/table">
            <a:tbl>
              <a:tblPr/>
              <a:tblGrid>
                <a:gridCol w="33147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7719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128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9"/>
                        </a:buClr>
                        <a:buSzPct val="100000"/>
                        <a:buFont typeface="Symbol" pitchFamily="18" charset="2"/>
                        <a:buNone/>
                        <a:tabLst/>
                      </a:pPr>
                      <a:endParaRPr kumimoji="0" 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9"/>
                        </a:buClr>
                        <a:buSzPct val="100000"/>
                        <a:buFont typeface="Symbol" pitchFamily="18" charset="2"/>
                        <a:buNone/>
                        <a:tabLst/>
                      </a:pPr>
                      <a:endParaRPr kumimoji="0" 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01441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9"/>
                        </a:buClr>
                        <a:buSzPct val="100000"/>
                        <a:buFont typeface="Symbol" pitchFamily="18" charset="2"/>
                        <a:buNone/>
                        <a:tabLst/>
                      </a:pPr>
                      <a:endParaRPr kumimoji="0" 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9"/>
                        </a:buClr>
                        <a:buSzPct val="100000"/>
                        <a:buFont typeface="Symbol" pitchFamily="18" charset="2"/>
                        <a:buNone/>
                        <a:tabLst/>
                      </a:pPr>
                      <a:endParaRPr kumimoji="0" 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9"/>
                        </a:buClr>
                        <a:buSzPct val="100000"/>
                        <a:buFont typeface="Symbol" pitchFamily="18" charset="2"/>
                        <a:buNone/>
                        <a:tabLst/>
                      </a:pPr>
                      <a:endParaRPr kumimoji="0" 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985130" name="Group 42"/>
          <p:cNvGraphicFramePr>
            <a:graphicFrameLocks noGrp="1"/>
          </p:cNvGraphicFramePr>
          <p:nvPr/>
        </p:nvGraphicFramePr>
        <p:xfrm>
          <a:off x="6019800" y="228600"/>
          <a:ext cx="2971800" cy="609600"/>
        </p:xfrm>
        <a:graphic>
          <a:graphicData uri="http://schemas.openxmlformats.org/drawingml/2006/table">
            <a:tbl>
              <a:tblPr/>
              <a:tblGrid>
                <a:gridCol w="14478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9"/>
                        </a:buClr>
                        <a:buSzPct val="100000"/>
                        <a:buFont typeface="Symbol" pitchFamily="18" charset="2"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Thinking humanly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9"/>
                        </a:buClr>
                        <a:buSzPct val="100000"/>
                        <a:buFont typeface="Symbol" pitchFamily="18" charset="2"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Thinking rationally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9"/>
                        </a:buClr>
                        <a:buSzPct val="100000"/>
                        <a:buFont typeface="Symbol" pitchFamily="18" charset="2"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Acting humanly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9"/>
                        </a:buClr>
                        <a:buSzPct val="100000"/>
                        <a:buFont typeface="Symbol" pitchFamily="18" charset="2"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Acting rationally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743177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50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9850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5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985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r>
              <a:rPr lang="en-US" sz="1400" dirty="0"/>
              <a:t>CIS 421/521 - Intro to AI - </a:t>
            </a:r>
            <a:r>
              <a:rPr lang="de-DE" sz="1400" dirty="0" smtClean="0"/>
              <a:t>Fall 2018</a:t>
            </a:r>
            <a:endParaRPr lang="en-US" altLang="en-US" sz="1400" dirty="0"/>
          </a:p>
        </p:txBody>
      </p:sp>
      <p:sp>
        <p:nvSpPr>
          <p:cNvPr id="38918" name="Text Box 2"/>
          <p:cNvSpPr txBox="1">
            <a:spLocks noChangeArrowheads="1"/>
          </p:cNvSpPr>
          <p:nvPr/>
        </p:nvSpPr>
        <p:spPr bwMode="auto">
          <a:xfrm>
            <a:off x="685800" y="228600"/>
            <a:ext cx="77724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eaLnBrk="1" hangingPunct="1"/>
            <a:r>
              <a:rPr lang="en-US" sz="2800" b="1">
                <a:latin typeface="Arial" charset="0"/>
              </a:rPr>
              <a:t>8-Puzzle </a:t>
            </a:r>
            <a:r>
              <a:rPr lang="en-US" sz="2800" b="1" i="1">
                <a:solidFill>
                  <a:schemeClr val="accent2"/>
                </a:solidFill>
                <a:latin typeface="Arial" charset="0"/>
              </a:rPr>
              <a:t>Search Tree </a:t>
            </a:r>
          </a:p>
        </p:txBody>
      </p:sp>
      <p:graphicFrame>
        <p:nvGraphicFramePr>
          <p:cNvPr id="1205251" name="Group 3"/>
          <p:cNvGraphicFramePr>
            <a:graphicFrameLocks noGrp="1"/>
          </p:cNvGraphicFramePr>
          <p:nvPr>
            <p:extLst/>
          </p:nvPr>
        </p:nvGraphicFramePr>
        <p:xfrm>
          <a:off x="4152900" y="1371600"/>
          <a:ext cx="838200" cy="895974"/>
        </p:xfrm>
        <a:graphic>
          <a:graphicData uri="http://schemas.openxmlformats.org/drawingml/2006/table">
            <a:tbl>
              <a:tblPr/>
              <a:tblGrid>
                <a:gridCol w="2794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794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794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29845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9"/>
                        </a:buClr>
                        <a:buSzPct val="100000"/>
                        <a:buFont typeface="Symbol" pitchFamily="18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7</a:t>
                      </a:r>
                    </a:p>
                  </a:txBody>
                  <a:tcPr marL="64008" marR="45720" marT="27409" marB="2740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9"/>
                        </a:buClr>
                        <a:buSzPct val="100000"/>
                        <a:buFont typeface="Symbol" pitchFamily="18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2</a:t>
                      </a:r>
                    </a:p>
                  </a:txBody>
                  <a:tcPr marL="64008" marR="45720" marT="27409" marB="2740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9"/>
                        </a:buClr>
                        <a:buSzPct val="100000"/>
                        <a:buFont typeface="Symbol" pitchFamily="18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4</a:t>
                      </a:r>
                    </a:p>
                  </a:txBody>
                  <a:tcPr marL="64008" marR="45720" marT="27409" marB="2740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845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9"/>
                        </a:buClr>
                        <a:buSzPct val="100000"/>
                        <a:buFont typeface="Symbol" pitchFamily="18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5</a:t>
                      </a:r>
                    </a:p>
                  </a:txBody>
                  <a:tcPr marL="64008" marR="45720" marT="27409" marB="2740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9"/>
                        </a:buClr>
                        <a:buSzPct val="100000"/>
                        <a:buFont typeface="Symbol" pitchFamily="18" charset="2"/>
                        <a:buNone/>
                        <a:tabLst/>
                      </a:pPr>
                      <a:endParaRPr kumimoji="0" 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64008" marR="45720" marT="27409" marB="2740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9"/>
                        </a:buClr>
                        <a:buSzPct val="100000"/>
                        <a:buFont typeface="Symbol" pitchFamily="18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6</a:t>
                      </a:r>
                    </a:p>
                  </a:txBody>
                  <a:tcPr marL="64008" marR="45720" marT="27409" marB="2740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9845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9"/>
                        </a:buClr>
                        <a:buSzPct val="100000"/>
                        <a:buFont typeface="Symbol" pitchFamily="18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8</a:t>
                      </a:r>
                    </a:p>
                  </a:txBody>
                  <a:tcPr marL="64008" marR="45720" marT="27409" marB="2740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9"/>
                        </a:buClr>
                        <a:buSzPct val="100000"/>
                        <a:buFont typeface="Symbol" pitchFamily="18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3</a:t>
                      </a:r>
                    </a:p>
                  </a:txBody>
                  <a:tcPr marL="64008" marR="45720" marT="27409" marB="2740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9"/>
                        </a:buClr>
                        <a:buSzPct val="100000"/>
                        <a:buFont typeface="Symbol" pitchFamily="18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</a:p>
                  </a:txBody>
                  <a:tcPr marL="64008" marR="45720" marT="27409" marB="2740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205269" name="Group 21"/>
          <p:cNvGraphicFramePr>
            <a:graphicFrameLocks noGrp="1"/>
          </p:cNvGraphicFramePr>
          <p:nvPr>
            <p:extLst/>
          </p:nvPr>
        </p:nvGraphicFramePr>
        <p:xfrm>
          <a:off x="4152900" y="2914650"/>
          <a:ext cx="838200" cy="895974"/>
        </p:xfrm>
        <a:graphic>
          <a:graphicData uri="http://schemas.openxmlformats.org/drawingml/2006/table">
            <a:tbl>
              <a:tblPr/>
              <a:tblGrid>
                <a:gridCol w="2794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794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794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29845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9"/>
                        </a:buClr>
                        <a:buSzPct val="100000"/>
                        <a:buFont typeface="Symbol" pitchFamily="18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7</a:t>
                      </a:r>
                    </a:p>
                  </a:txBody>
                  <a:tcPr marL="64008" marR="45720" marT="27409" marB="2740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9"/>
                        </a:buClr>
                        <a:buSzPct val="100000"/>
                        <a:buFont typeface="Symbol" pitchFamily="18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 </a:t>
                      </a:r>
                    </a:p>
                  </a:txBody>
                  <a:tcPr marL="64008" marR="45720" marT="27409" marB="2740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9"/>
                        </a:buClr>
                        <a:buSzPct val="100000"/>
                        <a:buFont typeface="Symbol" pitchFamily="18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4</a:t>
                      </a:r>
                    </a:p>
                  </a:txBody>
                  <a:tcPr marL="64008" marR="45720" marT="27409" marB="2740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845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9"/>
                        </a:buClr>
                        <a:buSzPct val="100000"/>
                        <a:buFont typeface="Symbol" pitchFamily="18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5</a:t>
                      </a:r>
                    </a:p>
                  </a:txBody>
                  <a:tcPr marL="64008" marR="45720" marT="27409" marB="2740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9"/>
                        </a:buClr>
                        <a:buSzPct val="100000"/>
                        <a:buFont typeface="Symbol" pitchFamily="18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</a:rPr>
                        <a:t>2</a:t>
                      </a:r>
                    </a:p>
                  </a:txBody>
                  <a:tcPr marL="64008" marR="45720" marT="27409" marB="2740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9"/>
                        </a:buClr>
                        <a:buSzPct val="100000"/>
                        <a:buFont typeface="Symbol" pitchFamily="18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6</a:t>
                      </a:r>
                    </a:p>
                  </a:txBody>
                  <a:tcPr marL="64008" marR="45720" marT="27409" marB="2740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9845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9"/>
                        </a:buClr>
                        <a:buSzPct val="100000"/>
                        <a:buFont typeface="Symbol" pitchFamily="18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8</a:t>
                      </a:r>
                    </a:p>
                  </a:txBody>
                  <a:tcPr marL="64008" marR="45720" marT="27409" marB="2740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9"/>
                        </a:buClr>
                        <a:buSzPct val="100000"/>
                        <a:buFont typeface="Symbol" pitchFamily="18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3</a:t>
                      </a:r>
                    </a:p>
                  </a:txBody>
                  <a:tcPr marL="64008" marR="45720" marT="27409" marB="2740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9"/>
                        </a:buClr>
                        <a:buSzPct val="100000"/>
                        <a:buFont typeface="Symbol" pitchFamily="18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</a:p>
                  </a:txBody>
                  <a:tcPr marL="64008" marR="45720" marT="27409" marB="2740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205287" name="Group 39"/>
          <p:cNvGraphicFramePr>
            <a:graphicFrameLocks noGrp="1"/>
          </p:cNvGraphicFramePr>
          <p:nvPr>
            <p:extLst/>
          </p:nvPr>
        </p:nvGraphicFramePr>
        <p:xfrm>
          <a:off x="1447800" y="2895600"/>
          <a:ext cx="838200" cy="895974"/>
        </p:xfrm>
        <a:graphic>
          <a:graphicData uri="http://schemas.openxmlformats.org/drawingml/2006/table">
            <a:tbl>
              <a:tblPr/>
              <a:tblGrid>
                <a:gridCol w="2794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794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794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29845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9"/>
                        </a:buClr>
                        <a:buSzPct val="100000"/>
                        <a:buFont typeface="Symbol" pitchFamily="18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7</a:t>
                      </a:r>
                    </a:p>
                  </a:txBody>
                  <a:tcPr marL="64008" marR="45720" marT="27409" marB="2740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9"/>
                        </a:buClr>
                        <a:buSzPct val="100000"/>
                        <a:buFont typeface="Symbol" pitchFamily="18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2</a:t>
                      </a:r>
                    </a:p>
                  </a:txBody>
                  <a:tcPr marL="64008" marR="45720" marT="27409" marB="2740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9"/>
                        </a:buClr>
                        <a:buSzPct val="100000"/>
                        <a:buFont typeface="Symbol" pitchFamily="18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4</a:t>
                      </a:r>
                    </a:p>
                  </a:txBody>
                  <a:tcPr marL="64008" marR="45720" marT="27409" marB="2740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845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9"/>
                        </a:buClr>
                        <a:buSzPct val="100000"/>
                        <a:buFont typeface="Symbol" pitchFamily="18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 </a:t>
                      </a:r>
                    </a:p>
                  </a:txBody>
                  <a:tcPr marL="64008" marR="45720" marT="27409" marB="2740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9"/>
                        </a:buClr>
                        <a:buSzPct val="100000"/>
                        <a:buFont typeface="Symbol" pitchFamily="18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</a:rPr>
                        <a:t>5</a:t>
                      </a:r>
                    </a:p>
                  </a:txBody>
                  <a:tcPr marL="64008" marR="45720" marT="27409" marB="2740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9"/>
                        </a:buClr>
                        <a:buSzPct val="100000"/>
                        <a:buFont typeface="Symbol" pitchFamily="18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6</a:t>
                      </a:r>
                    </a:p>
                  </a:txBody>
                  <a:tcPr marL="64008" marR="45720" marT="27409" marB="2740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9845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9"/>
                        </a:buClr>
                        <a:buSzPct val="100000"/>
                        <a:buFont typeface="Symbol" pitchFamily="18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8</a:t>
                      </a:r>
                    </a:p>
                  </a:txBody>
                  <a:tcPr marL="64008" marR="45720" marT="27409" marB="2740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9"/>
                        </a:buClr>
                        <a:buSzPct val="100000"/>
                        <a:buFont typeface="Symbol" pitchFamily="18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3</a:t>
                      </a:r>
                    </a:p>
                  </a:txBody>
                  <a:tcPr marL="64008" marR="45720" marT="27409" marB="2740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9"/>
                        </a:buClr>
                        <a:buSzPct val="100000"/>
                        <a:buFont typeface="Symbol" pitchFamily="18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</a:p>
                  </a:txBody>
                  <a:tcPr marL="64008" marR="45720" marT="27409" marB="2740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205305" name="Group 57"/>
          <p:cNvGraphicFramePr>
            <a:graphicFrameLocks noGrp="1"/>
          </p:cNvGraphicFramePr>
          <p:nvPr>
            <p:extLst/>
          </p:nvPr>
        </p:nvGraphicFramePr>
        <p:xfrm>
          <a:off x="6858000" y="2914650"/>
          <a:ext cx="838200" cy="895974"/>
        </p:xfrm>
        <a:graphic>
          <a:graphicData uri="http://schemas.openxmlformats.org/drawingml/2006/table">
            <a:tbl>
              <a:tblPr/>
              <a:tblGrid>
                <a:gridCol w="2794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794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794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29845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9"/>
                        </a:buClr>
                        <a:buSzPct val="100000"/>
                        <a:buFont typeface="Symbol" pitchFamily="18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7</a:t>
                      </a:r>
                    </a:p>
                  </a:txBody>
                  <a:tcPr marL="64008" marR="45720" marT="27409" marB="2740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9"/>
                        </a:buClr>
                        <a:buSzPct val="100000"/>
                        <a:buFont typeface="Symbol" pitchFamily="18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2</a:t>
                      </a:r>
                    </a:p>
                  </a:txBody>
                  <a:tcPr marL="64008" marR="45720" marT="27409" marB="2740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9"/>
                        </a:buClr>
                        <a:buSzPct val="100000"/>
                        <a:buFont typeface="Symbol" pitchFamily="18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4</a:t>
                      </a:r>
                    </a:p>
                  </a:txBody>
                  <a:tcPr marL="64008" marR="45720" marT="27409" marB="2740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845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9"/>
                        </a:buClr>
                        <a:buSzPct val="100000"/>
                        <a:buFont typeface="Symbol" pitchFamily="18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5</a:t>
                      </a:r>
                    </a:p>
                  </a:txBody>
                  <a:tcPr marL="64008" marR="45720" marT="27409" marB="2740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9"/>
                        </a:buClr>
                        <a:buSzPct val="100000"/>
                        <a:buFont typeface="Symbol" pitchFamily="18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</a:rPr>
                        <a:t>6</a:t>
                      </a:r>
                    </a:p>
                  </a:txBody>
                  <a:tcPr marL="64008" marR="45720" marT="27409" marB="2740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9"/>
                        </a:buClr>
                        <a:buSzPct val="100000"/>
                        <a:buFont typeface="Symbol" pitchFamily="18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 </a:t>
                      </a:r>
                    </a:p>
                  </a:txBody>
                  <a:tcPr marL="64008" marR="45720" marT="27409" marB="2740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9845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9"/>
                        </a:buClr>
                        <a:buSzPct val="100000"/>
                        <a:buFont typeface="Symbol" pitchFamily="18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8</a:t>
                      </a:r>
                    </a:p>
                  </a:txBody>
                  <a:tcPr marL="64008" marR="45720" marT="27409" marB="2740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9"/>
                        </a:buClr>
                        <a:buSzPct val="100000"/>
                        <a:buFont typeface="Symbol" pitchFamily="18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3</a:t>
                      </a:r>
                    </a:p>
                  </a:txBody>
                  <a:tcPr marL="64008" marR="45720" marT="27409" marB="2740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9"/>
                        </a:buClr>
                        <a:buSzPct val="100000"/>
                        <a:buFont typeface="Symbol" pitchFamily="18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</a:p>
                  </a:txBody>
                  <a:tcPr marL="64008" marR="45720" marT="27409" marB="2740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cxnSp>
        <p:nvCxnSpPr>
          <p:cNvPr id="38991" name="AutoShape 75"/>
          <p:cNvCxnSpPr>
            <a:cxnSpLocks noChangeShapeType="1"/>
          </p:cNvCxnSpPr>
          <p:nvPr/>
        </p:nvCxnSpPr>
        <p:spPr bwMode="auto">
          <a:xfrm>
            <a:off x="4572000" y="2286000"/>
            <a:ext cx="2705100" cy="628650"/>
          </a:xfrm>
          <a:prstGeom prst="straightConnector1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8992" name="AutoShape 76"/>
          <p:cNvCxnSpPr>
            <a:cxnSpLocks noChangeShapeType="1"/>
          </p:cNvCxnSpPr>
          <p:nvPr/>
        </p:nvCxnSpPr>
        <p:spPr bwMode="auto">
          <a:xfrm flipH="1">
            <a:off x="1866900" y="2266950"/>
            <a:ext cx="2705100" cy="628650"/>
          </a:xfrm>
          <a:prstGeom prst="straightConnector1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8993" name="AutoShape 77"/>
          <p:cNvCxnSpPr>
            <a:cxnSpLocks noChangeShapeType="1"/>
          </p:cNvCxnSpPr>
          <p:nvPr/>
        </p:nvCxnSpPr>
        <p:spPr bwMode="auto">
          <a:xfrm>
            <a:off x="4572000" y="2266950"/>
            <a:ext cx="0" cy="647700"/>
          </a:xfrm>
          <a:prstGeom prst="straightConnector1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8994" name="AutoShape 78"/>
          <p:cNvCxnSpPr>
            <a:cxnSpLocks noChangeShapeType="1"/>
          </p:cNvCxnSpPr>
          <p:nvPr/>
        </p:nvCxnSpPr>
        <p:spPr bwMode="auto">
          <a:xfrm>
            <a:off x="1866900" y="3790950"/>
            <a:ext cx="685800" cy="876300"/>
          </a:xfrm>
          <a:prstGeom prst="straightConnector1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8995" name="AutoShape 79"/>
          <p:cNvCxnSpPr>
            <a:cxnSpLocks noChangeShapeType="1"/>
          </p:cNvCxnSpPr>
          <p:nvPr/>
        </p:nvCxnSpPr>
        <p:spPr bwMode="auto">
          <a:xfrm flipH="1">
            <a:off x="1104900" y="3790950"/>
            <a:ext cx="762000" cy="876300"/>
          </a:xfrm>
          <a:prstGeom prst="straightConnector1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8996" name="AutoShape 80"/>
          <p:cNvCxnSpPr>
            <a:cxnSpLocks noChangeShapeType="1"/>
          </p:cNvCxnSpPr>
          <p:nvPr/>
        </p:nvCxnSpPr>
        <p:spPr bwMode="auto">
          <a:xfrm flipH="1">
            <a:off x="3848100" y="3810000"/>
            <a:ext cx="723900" cy="857250"/>
          </a:xfrm>
          <a:prstGeom prst="straightConnector1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8997" name="AutoShape 81"/>
          <p:cNvCxnSpPr>
            <a:cxnSpLocks noChangeShapeType="1"/>
          </p:cNvCxnSpPr>
          <p:nvPr/>
        </p:nvCxnSpPr>
        <p:spPr bwMode="auto">
          <a:xfrm>
            <a:off x="4572000" y="3810000"/>
            <a:ext cx="647700" cy="857250"/>
          </a:xfrm>
          <a:prstGeom prst="straightConnector1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8998" name="AutoShape 82"/>
          <p:cNvCxnSpPr>
            <a:cxnSpLocks noChangeShapeType="1"/>
          </p:cNvCxnSpPr>
          <p:nvPr/>
        </p:nvCxnSpPr>
        <p:spPr bwMode="auto">
          <a:xfrm>
            <a:off x="7277100" y="3810000"/>
            <a:ext cx="762000" cy="857250"/>
          </a:xfrm>
          <a:prstGeom prst="straightConnector1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8999" name="AutoShape 83"/>
          <p:cNvCxnSpPr>
            <a:cxnSpLocks noChangeShapeType="1"/>
          </p:cNvCxnSpPr>
          <p:nvPr/>
        </p:nvCxnSpPr>
        <p:spPr bwMode="auto">
          <a:xfrm flipH="1">
            <a:off x="6591300" y="3810000"/>
            <a:ext cx="685800" cy="857250"/>
          </a:xfrm>
          <a:prstGeom prst="straightConnector1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aphicFrame>
        <p:nvGraphicFramePr>
          <p:cNvPr id="1205332" name="Group 84"/>
          <p:cNvGraphicFramePr>
            <a:graphicFrameLocks noGrp="1"/>
          </p:cNvGraphicFramePr>
          <p:nvPr>
            <p:extLst/>
          </p:nvPr>
        </p:nvGraphicFramePr>
        <p:xfrm>
          <a:off x="4800600" y="4667250"/>
          <a:ext cx="838200" cy="895974"/>
        </p:xfrm>
        <a:graphic>
          <a:graphicData uri="http://schemas.openxmlformats.org/drawingml/2006/table">
            <a:tbl>
              <a:tblPr/>
              <a:tblGrid>
                <a:gridCol w="2794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794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794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29845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9"/>
                        </a:buClr>
                        <a:buSzPct val="100000"/>
                        <a:buFont typeface="Symbol" pitchFamily="18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7</a:t>
                      </a:r>
                    </a:p>
                  </a:txBody>
                  <a:tcPr marL="64008" marR="45720" marT="27409" marB="2740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9"/>
                        </a:buClr>
                        <a:buSzPct val="100000"/>
                        <a:buFont typeface="Symbol" pitchFamily="18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</a:rPr>
                        <a:t>4</a:t>
                      </a:r>
                    </a:p>
                  </a:txBody>
                  <a:tcPr marL="64008" marR="45720" marT="27409" marB="2740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9"/>
                        </a:buClr>
                        <a:buSzPct val="100000"/>
                        <a:buFont typeface="Symbol" pitchFamily="18" charset="2"/>
                        <a:buNone/>
                        <a:tabLst/>
                      </a:pPr>
                      <a:endParaRPr kumimoji="0" 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64008" marR="45720" marT="27409" marB="2740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845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9"/>
                        </a:buClr>
                        <a:buSzPct val="100000"/>
                        <a:buFont typeface="Symbol" pitchFamily="18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 5</a:t>
                      </a:r>
                    </a:p>
                  </a:txBody>
                  <a:tcPr marL="64008" marR="45720" marT="27409" marB="2740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9"/>
                        </a:buClr>
                        <a:buSzPct val="100000"/>
                        <a:buFont typeface="Symbol" pitchFamily="18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2</a:t>
                      </a:r>
                    </a:p>
                  </a:txBody>
                  <a:tcPr marL="64008" marR="45720" marT="27409" marB="2740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9"/>
                        </a:buClr>
                        <a:buSzPct val="100000"/>
                        <a:buFont typeface="Symbol" pitchFamily="18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6</a:t>
                      </a:r>
                    </a:p>
                  </a:txBody>
                  <a:tcPr marL="64008" marR="45720" marT="27409" marB="2740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9845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9"/>
                        </a:buClr>
                        <a:buSzPct val="100000"/>
                        <a:buFont typeface="Symbol" pitchFamily="18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8</a:t>
                      </a:r>
                    </a:p>
                  </a:txBody>
                  <a:tcPr marL="64008" marR="45720" marT="27409" marB="2740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9"/>
                        </a:buClr>
                        <a:buSzPct val="100000"/>
                        <a:buFont typeface="Symbol" pitchFamily="18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3</a:t>
                      </a:r>
                    </a:p>
                  </a:txBody>
                  <a:tcPr marL="64008" marR="45720" marT="27409" marB="2740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9"/>
                        </a:buClr>
                        <a:buSzPct val="100000"/>
                        <a:buFont typeface="Symbol" pitchFamily="18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</a:p>
                  </a:txBody>
                  <a:tcPr marL="64008" marR="45720" marT="27409" marB="2740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205350" name="Group 102"/>
          <p:cNvGraphicFramePr>
            <a:graphicFrameLocks noGrp="1"/>
          </p:cNvGraphicFramePr>
          <p:nvPr>
            <p:extLst/>
          </p:nvPr>
        </p:nvGraphicFramePr>
        <p:xfrm>
          <a:off x="3429000" y="4667250"/>
          <a:ext cx="838200" cy="895974"/>
        </p:xfrm>
        <a:graphic>
          <a:graphicData uri="http://schemas.openxmlformats.org/drawingml/2006/table">
            <a:tbl>
              <a:tblPr/>
              <a:tblGrid>
                <a:gridCol w="2794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794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794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29845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9"/>
                        </a:buClr>
                        <a:buSzPct val="100000"/>
                        <a:buFont typeface="Symbol" pitchFamily="18" charset="2"/>
                        <a:buNone/>
                        <a:tabLst/>
                      </a:pPr>
                      <a:endParaRPr kumimoji="0" 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64008" marR="45720" marT="27409" marB="2740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9"/>
                        </a:buClr>
                        <a:buSzPct val="100000"/>
                        <a:buFont typeface="Symbol" pitchFamily="18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</a:rPr>
                        <a:t>7</a:t>
                      </a:r>
                    </a:p>
                  </a:txBody>
                  <a:tcPr marL="64008" marR="45720" marT="27409" marB="2740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9"/>
                        </a:buClr>
                        <a:buSzPct val="100000"/>
                        <a:buFont typeface="Symbol" pitchFamily="18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4</a:t>
                      </a:r>
                    </a:p>
                  </a:txBody>
                  <a:tcPr marL="64008" marR="45720" marT="27409" marB="2740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845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9"/>
                        </a:buClr>
                        <a:buSzPct val="100000"/>
                        <a:buFont typeface="Symbol" pitchFamily="18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 5</a:t>
                      </a:r>
                    </a:p>
                  </a:txBody>
                  <a:tcPr marL="64008" marR="45720" marT="27409" marB="2740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9"/>
                        </a:buClr>
                        <a:buSzPct val="100000"/>
                        <a:buFont typeface="Symbol" pitchFamily="18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2</a:t>
                      </a:r>
                    </a:p>
                  </a:txBody>
                  <a:tcPr marL="64008" marR="45720" marT="27409" marB="2740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9"/>
                        </a:buClr>
                        <a:buSzPct val="100000"/>
                        <a:buFont typeface="Symbol" pitchFamily="18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6</a:t>
                      </a:r>
                    </a:p>
                  </a:txBody>
                  <a:tcPr marL="64008" marR="45720" marT="27409" marB="2740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9845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9"/>
                        </a:buClr>
                        <a:buSzPct val="100000"/>
                        <a:buFont typeface="Symbol" pitchFamily="18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8</a:t>
                      </a:r>
                    </a:p>
                  </a:txBody>
                  <a:tcPr marL="64008" marR="45720" marT="27409" marB="2740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9"/>
                        </a:buClr>
                        <a:buSzPct val="100000"/>
                        <a:buFont typeface="Symbol" pitchFamily="18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3</a:t>
                      </a:r>
                    </a:p>
                  </a:txBody>
                  <a:tcPr marL="64008" marR="45720" marT="27409" marB="2740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9"/>
                        </a:buClr>
                        <a:buSzPct val="100000"/>
                        <a:buFont typeface="Symbol" pitchFamily="18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</a:p>
                  </a:txBody>
                  <a:tcPr marL="64008" marR="45720" marT="27409" marB="2740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205368" name="Group 120"/>
          <p:cNvGraphicFramePr>
            <a:graphicFrameLocks noGrp="1"/>
          </p:cNvGraphicFramePr>
          <p:nvPr>
            <p:extLst/>
          </p:nvPr>
        </p:nvGraphicFramePr>
        <p:xfrm>
          <a:off x="2133600" y="4667250"/>
          <a:ext cx="838200" cy="895974"/>
        </p:xfrm>
        <a:graphic>
          <a:graphicData uri="http://schemas.openxmlformats.org/drawingml/2006/table">
            <a:tbl>
              <a:tblPr/>
              <a:tblGrid>
                <a:gridCol w="2794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794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794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29845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9"/>
                        </a:buClr>
                        <a:buSzPct val="100000"/>
                        <a:buFont typeface="Symbol" pitchFamily="18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7</a:t>
                      </a:r>
                    </a:p>
                  </a:txBody>
                  <a:tcPr marL="64008" marR="45720" marT="27409" marB="2740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9"/>
                        </a:buClr>
                        <a:buSzPct val="100000"/>
                        <a:buFont typeface="Symbol" pitchFamily="18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2</a:t>
                      </a:r>
                    </a:p>
                  </a:txBody>
                  <a:tcPr marL="64008" marR="45720" marT="27409" marB="2740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9"/>
                        </a:buClr>
                        <a:buSzPct val="100000"/>
                        <a:buFont typeface="Symbol" pitchFamily="18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4</a:t>
                      </a:r>
                    </a:p>
                  </a:txBody>
                  <a:tcPr marL="64008" marR="45720" marT="27409" marB="2740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845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9"/>
                        </a:buClr>
                        <a:buSzPct val="100000"/>
                        <a:buFont typeface="Symbol" pitchFamily="18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 </a:t>
                      </a: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</a:rPr>
                        <a:t>8</a:t>
                      </a:r>
                    </a:p>
                  </a:txBody>
                  <a:tcPr marL="64008" marR="45720" marT="27409" marB="2740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9"/>
                        </a:buClr>
                        <a:buSzPct val="100000"/>
                        <a:buFont typeface="Symbol" pitchFamily="18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5</a:t>
                      </a:r>
                    </a:p>
                  </a:txBody>
                  <a:tcPr marL="64008" marR="45720" marT="27409" marB="2740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9"/>
                        </a:buClr>
                        <a:buSzPct val="100000"/>
                        <a:buFont typeface="Symbol" pitchFamily="18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6</a:t>
                      </a:r>
                    </a:p>
                  </a:txBody>
                  <a:tcPr marL="64008" marR="45720" marT="27409" marB="2740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9845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9"/>
                        </a:buClr>
                        <a:buSzPct val="100000"/>
                        <a:buFont typeface="Symbol" pitchFamily="18" charset="2"/>
                        <a:buNone/>
                        <a:tabLst/>
                      </a:pPr>
                      <a:endParaRPr kumimoji="0" 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64008" marR="45720" marT="27409" marB="2740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9"/>
                        </a:buClr>
                        <a:buSzPct val="100000"/>
                        <a:buFont typeface="Symbol" pitchFamily="18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3</a:t>
                      </a:r>
                    </a:p>
                  </a:txBody>
                  <a:tcPr marL="64008" marR="45720" marT="27409" marB="2740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9"/>
                        </a:buClr>
                        <a:buSzPct val="100000"/>
                        <a:buFont typeface="Symbol" pitchFamily="18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</a:p>
                  </a:txBody>
                  <a:tcPr marL="64008" marR="45720" marT="27409" marB="2740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205386" name="Group 138"/>
          <p:cNvGraphicFramePr>
            <a:graphicFrameLocks noGrp="1"/>
          </p:cNvGraphicFramePr>
          <p:nvPr>
            <p:extLst/>
          </p:nvPr>
        </p:nvGraphicFramePr>
        <p:xfrm>
          <a:off x="685800" y="4667250"/>
          <a:ext cx="838200" cy="895974"/>
        </p:xfrm>
        <a:graphic>
          <a:graphicData uri="http://schemas.openxmlformats.org/drawingml/2006/table">
            <a:tbl>
              <a:tblPr/>
              <a:tblGrid>
                <a:gridCol w="2794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794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794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29845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9"/>
                        </a:buClr>
                        <a:buSzPct val="100000"/>
                        <a:buFont typeface="Symbol" pitchFamily="18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 </a:t>
                      </a:r>
                    </a:p>
                  </a:txBody>
                  <a:tcPr marL="64008" marR="45720" marT="27409" marB="2740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9"/>
                        </a:buClr>
                        <a:buSzPct val="100000"/>
                        <a:buFont typeface="Symbol" pitchFamily="18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2</a:t>
                      </a:r>
                    </a:p>
                  </a:txBody>
                  <a:tcPr marL="64008" marR="45720" marT="27409" marB="2740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9"/>
                        </a:buClr>
                        <a:buSzPct val="100000"/>
                        <a:buFont typeface="Symbol" pitchFamily="18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4</a:t>
                      </a:r>
                    </a:p>
                  </a:txBody>
                  <a:tcPr marL="64008" marR="45720" marT="27409" marB="2740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845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9"/>
                        </a:buClr>
                        <a:buSzPct val="100000"/>
                        <a:buFont typeface="Symbol" pitchFamily="18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 </a:t>
                      </a: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</a:rPr>
                        <a:t>7</a:t>
                      </a:r>
                    </a:p>
                  </a:txBody>
                  <a:tcPr marL="64008" marR="45720" marT="27409" marB="2740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9"/>
                        </a:buClr>
                        <a:buSzPct val="100000"/>
                        <a:buFont typeface="Symbol" pitchFamily="18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5</a:t>
                      </a:r>
                    </a:p>
                  </a:txBody>
                  <a:tcPr marL="64008" marR="45720" marT="27409" marB="2740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9"/>
                        </a:buClr>
                        <a:buSzPct val="100000"/>
                        <a:buFont typeface="Symbol" pitchFamily="18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6</a:t>
                      </a:r>
                    </a:p>
                  </a:txBody>
                  <a:tcPr marL="64008" marR="45720" marT="27409" marB="2740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9845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9"/>
                        </a:buClr>
                        <a:buSzPct val="100000"/>
                        <a:buFont typeface="Symbol" pitchFamily="18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8</a:t>
                      </a:r>
                    </a:p>
                  </a:txBody>
                  <a:tcPr marL="64008" marR="45720" marT="27409" marB="2740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9"/>
                        </a:buClr>
                        <a:buSzPct val="100000"/>
                        <a:buFont typeface="Symbol" pitchFamily="18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3</a:t>
                      </a:r>
                    </a:p>
                  </a:txBody>
                  <a:tcPr marL="64008" marR="45720" marT="27409" marB="2740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9"/>
                        </a:buClr>
                        <a:buSzPct val="100000"/>
                        <a:buFont typeface="Symbol" pitchFamily="18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</a:p>
                  </a:txBody>
                  <a:tcPr marL="64008" marR="45720" marT="27409" marB="2740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205404" name="Group 156"/>
          <p:cNvGraphicFramePr>
            <a:graphicFrameLocks noGrp="1"/>
          </p:cNvGraphicFramePr>
          <p:nvPr>
            <p:extLst/>
          </p:nvPr>
        </p:nvGraphicFramePr>
        <p:xfrm>
          <a:off x="7620000" y="4667250"/>
          <a:ext cx="838200" cy="895974"/>
        </p:xfrm>
        <a:graphic>
          <a:graphicData uri="http://schemas.openxmlformats.org/drawingml/2006/table">
            <a:tbl>
              <a:tblPr/>
              <a:tblGrid>
                <a:gridCol w="2794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794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794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29845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9"/>
                        </a:buClr>
                        <a:buSzPct val="100000"/>
                        <a:buFont typeface="Symbol" pitchFamily="18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7</a:t>
                      </a:r>
                    </a:p>
                  </a:txBody>
                  <a:tcPr marL="64008" marR="45720" marT="27409" marB="2740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9"/>
                        </a:buClr>
                        <a:buSzPct val="100000"/>
                        <a:buFont typeface="Symbol" pitchFamily="18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2</a:t>
                      </a:r>
                    </a:p>
                  </a:txBody>
                  <a:tcPr marL="64008" marR="45720" marT="27409" marB="2740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9"/>
                        </a:buClr>
                        <a:buSzPct val="100000"/>
                        <a:buFont typeface="Symbol" pitchFamily="18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4</a:t>
                      </a:r>
                    </a:p>
                  </a:txBody>
                  <a:tcPr marL="64008" marR="45720" marT="27409" marB="2740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845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9"/>
                        </a:buClr>
                        <a:buSzPct val="100000"/>
                        <a:buFont typeface="Symbol" pitchFamily="18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5</a:t>
                      </a:r>
                    </a:p>
                  </a:txBody>
                  <a:tcPr marL="64008" marR="45720" marT="27409" marB="2740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9"/>
                        </a:buClr>
                        <a:buSzPct val="100000"/>
                        <a:buFont typeface="Symbol" pitchFamily="18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6</a:t>
                      </a:r>
                    </a:p>
                  </a:txBody>
                  <a:tcPr marL="64008" marR="45720" marT="27409" marB="2740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9"/>
                        </a:buClr>
                        <a:buSzPct val="100000"/>
                        <a:buFont typeface="Symbol" pitchFamily="18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 </a:t>
                      </a: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</a:p>
                  </a:txBody>
                  <a:tcPr marL="64008" marR="45720" marT="27409" marB="2740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9845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9"/>
                        </a:buClr>
                        <a:buSzPct val="100000"/>
                        <a:buFont typeface="Symbol" pitchFamily="18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8</a:t>
                      </a:r>
                    </a:p>
                  </a:txBody>
                  <a:tcPr marL="64008" marR="45720" marT="27409" marB="2740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9"/>
                        </a:buClr>
                        <a:buSzPct val="100000"/>
                        <a:buFont typeface="Symbol" pitchFamily="18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3</a:t>
                      </a:r>
                    </a:p>
                  </a:txBody>
                  <a:tcPr marL="64008" marR="45720" marT="27409" marB="2740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9"/>
                        </a:buClr>
                        <a:buSzPct val="100000"/>
                        <a:buFont typeface="Symbol" pitchFamily="18" charset="2"/>
                        <a:buNone/>
                        <a:tabLst/>
                      </a:pPr>
                      <a:endParaRPr kumimoji="0" 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64008" marR="45720" marT="27409" marB="2740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205422" name="Group 174"/>
          <p:cNvGraphicFramePr>
            <a:graphicFrameLocks noGrp="1"/>
          </p:cNvGraphicFramePr>
          <p:nvPr>
            <p:extLst/>
          </p:nvPr>
        </p:nvGraphicFramePr>
        <p:xfrm>
          <a:off x="6172200" y="4667250"/>
          <a:ext cx="838200" cy="895974"/>
        </p:xfrm>
        <a:graphic>
          <a:graphicData uri="http://schemas.openxmlformats.org/drawingml/2006/table">
            <a:tbl>
              <a:tblPr/>
              <a:tblGrid>
                <a:gridCol w="2794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794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794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29845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9"/>
                        </a:buClr>
                        <a:buSzPct val="100000"/>
                        <a:buFont typeface="Symbol" pitchFamily="18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7</a:t>
                      </a:r>
                    </a:p>
                  </a:txBody>
                  <a:tcPr marL="64008" marR="45720" marT="27409" marB="2740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9"/>
                        </a:buClr>
                        <a:buSzPct val="100000"/>
                        <a:buFont typeface="Symbol" pitchFamily="18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2</a:t>
                      </a:r>
                    </a:p>
                  </a:txBody>
                  <a:tcPr marL="64008" marR="45720" marT="27409" marB="2740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9"/>
                        </a:buClr>
                        <a:buSzPct val="100000"/>
                        <a:buFont typeface="Symbol" pitchFamily="18" charset="2"/>
                        <a:buNone/>
                        <a:tabLst/>
                      </a:pPr>
                      <a:endParaRPr kumimoji="0" 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64008" marR="45720" marT="27409" marB="2740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845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9"/>
                        </a:buClr>
                        <a:buSzPct val="100000"/>
                        <a:buFont typeface="Symbol" pitchFamily="18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5</a:t>
                      </a:r>
                    </a:p>
                  </a:txBody>
                  <a:tcPr marL="64008" marR="45720" marT="27409" marB="2740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9"/>
                        </a:buClr>
                        <a:buSzPct val="100000"/>
                        <a:buFont typeface="Symbol" pitchFamily="18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6</a:t>
                      </a:r>
                    </a:p>
                  </a:txBody>
                  <a:tcPr marL="64008" marR="45720" marT="27409" marB="2740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9"/>
                        </a:buClr>
                        <a:buSzPct val="100000"/>
                        <a:buFont typeface="Symbol" pitchFamily="18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 </a:t>
                      </a: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</a:rPr>
                        <a:t>4</a:t>
                      </a:r>
                    </a:p>
                  </a:txBody>
                  <a:tcPr marL="64008" marR="45720" marT="27409" marB="2740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9845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9"/>
                        </a:buClr>
                        <a:buSzPct val="100000"/>
                        <a:buFont typeface="Symbol" pitchFamily="18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8</a:t>
                      </a:r>
                    </a:p>
                  </a:txBody>
                  <a:tcPr marL="64008" marR="45720" marT="27409" marB="2740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9"/>
                        </a:buClr>
                        <a:buSzPct val="100000"/>
                        <a:buFont typeface="Symbol" pitchFamily="18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3</a:t>
                      </a:r>
                    </a:p>
                  </a:txBody>
                  <a:tcPr marL="64008" marR="45720" marT="27409" marB="2740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9"/>
                        </a:buClr>
                        <a:buSzPct val="100000"/>
                        <a:buFont typeface="Symbol" pitchFamily="18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</a:p>
                  </a:txBody>
                  <a:tcPr marL="64008" marR="45720" marT="27409" marB="2740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cxnSp>
        <p:nvCxnSpPr>
          <p:cNvPr id="39132" name="AutoShape 195"/>
          <p:cNvCxnSpPr>
            <a:cxnSpLocks noChangeShapeType="1"/>
          </p:cNvCxnSpPr>
          <p:nvPr/>
        </p:nvCxnSpPr>
        <p:spPr bwMode="auto">
          <a:xfrm>
            <a:off x="3848100" y="5562600"/>
            <a:ext cx="38100" cy="838200"/>
          </a:xfrm>
          <a:prstGeom prst="straightConnector1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9129" name="AutoShape 199"/>
          <p:cNvCxnSpPr>
            <a:cxnSpLocks noChangeShapeType="1"/>
          </p:cNvCxnSpPr>
          <p:nvPr/>
        </p:nvCxnSpPr>
        <p:spPr bwMode="auto">
          <a:xfrm>
            <a:off x="6591300" y="5543550"/>
            <a:ext cx="38100" cy="838200"/>
          </a:xfrm>
          <a:prstGeom prst="straightConnector1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9126" name="AutoShape 203"/>
          <p:cNvCxnSpPr>
            <a:cxnSpLocks noChangeShapeType="1"/>
          </p:cNvCxnSpPr>
          <p:nvPr/>
        </p:nvCxnSpPr>
        <p:spPr bwMode="auto">
          <a:xfrm>
            <a:off x="5219700" y="5543550"/>
            <a:ext cx="38100" cy="838200"/>
          </a:xfrm>
          <a:prstGeom prst="straightConnector1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9123" name="AutoShape 207"/>
          <p:cNvCxnSpPr>
            <a:cxnSpLocks noChangeShapeType="1"/>
          </p:cNvCxnSpPr>
          <p:nvPr/>
        </p:nvCxnSpPr>
        <p:spPr bwMode="auto">
          <a:xfrm>
            <a:off x="8039100" y="5543550"/>
            <a:ext cx="38100" cy="838200"/>
          </a:xfrm>
          <a:prstGeom prst="straightConnector1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9120" name="AutoShape 211"/>
          <p:cNvCxnSpPr>
            <a:cxnSpLocks noChangeShapeType="1"/>
          </p:cNvCxnSpPr>
          <p:nvPr/>
        </p:nvCxnSpPr>
        <p:spPr bwMode="auto">
          <a:xfrm>
            <a:off x="2552700" y="5543550"/>
            <a:ext cx="38100" cy="838200"/>
          </a:xfrm>
          <a:prstGeom prst="straightConnector1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9117" name="AutoShape 215"/>
          <p:cNvCxnSpPr>
            <a:cxnSpLocks noChangeShapeType="1"/>
          </p:cNvCxnSpPr>
          <p:nvPr/>
        </p:nvCxnSpPr>
        <p:spPr bwMode="auto">
          <a:xfrm>
            <a:off x="1104900" y="5562600"/>
            <a:ext cx="38100" cy="819573"/>
          </a:xfrm>
          <a:prstGeom prst="straightConnector1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9115" name="Text Box 217"/>
          <p:cNvSpPr txBox="1">
            <a:spLocks noChangeArrowheads="1"/>
          </p:cNvSpPr>
          <p:nvPr/>
        </p:nvSpPr>
        <p:spPr bwMode="auto">
          <a:xfrm>
            <a:off x="385762" y="1387632"/>
            <a:ext cx="3648075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>
              <a:spcBef>
                <a:spcPct val="50000"/>
              </a:spcBef>
              <a:buFontTx/>
              <a:buChar char="•"/>
            </a:pPr>
            <a:r>
              <a:rPr lang="en-US"/>
              <a:t> (</a:t>
            </a:r>
            <a:r>
              <a:rPr lang="en-US" sz="2000">
                <a:latin typeface="Arial" charset="0"/>
              </a:rPr>
              <a:t>Nodes show state, parent, children - leaving </a:t>
            </a:r>
            <a:r>
              <a:rPr lang="en-US" sz="2000" i="1">
                <a:latin typeface="Arial" charset="0"/>
              </a:rPr>
              <a:t>Action, Cost, Depth</a:t>
            </a:r>
            <a:r>
              <a:rPr lang="en-US" sz="2000">
                <a:latin typeface="Arial" charset="0"/>
              </a:rPr>
              <a:t> Implicit)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F1879BB-68E0-45BF-B81B-611A52C6D217}" type="slidenum">
              <a:rPr lang="en-US" altLang="en-US" smtClean="0"/>
              <a:pPr>
                <a:defRPr/>
              </a:pPr>
              <a:t>40</a:t>
            </a:fld>
            <a:endParaRPr lang="en-US" altLang="en-US"/>
          </a:p>
        </p:txBody>
      </p:sp>
      <p:cxnSp>
        <p:nvCxnSpPr>
          <p:cNvPr id="51" name="AutoShape 203"/>
          <p:cNvCxnSpPr>
            <a:cxnSpLocks noChangeShapeType="1"/>
          </p:cNvCxnSpPr>
          <p:nvPr/>
        </p:nvCxnSpPr>
        <p:spPr bwMode="auto">
          <a:xfrm>
            <a:off x="4612342" y="2262468"/>
            <a:ext cx="4531658" cy="633132"/>
          </a:xfrm>
          <a:prstGeom prst="straightConnector1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4" name="Text Box 217"/>
          <p:cNvSpPr txBox="1">
            <a:spLocks noChangeArrowheads="1"/>
          </p:cNvSpPr>
          <p:nvPr/>
        </p:nvSpPr>
        <p:spPr bwMode="auto">
          <a:xfrm>
            <a:off x="5257800" y="1308170"/>
            <a:ext cx="3648075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>
              <a:spcBef>
                <a:spcPct val="50000"/>
              </a:spcBef>
              <a:buFontTx/>
              <a:buChar char="•"/>
            </a:pPr>
            <a:r>
              <a:rPr lang="en-US" sz="2000">
                <a:latin typeface="Arial" charset="0"/>
              </a:rPr>
              <a:t> Suppressing useless      “backwards” moves</a:t>
            </a:r>
          </a:p>
        </p:txBody>
      </p:sp>
    </p:spTree>
    <p:extLst>
      <p:ext uri="{BB962C8B-B14F-4D97-AF65-F5344CB8AC3E}">
        <p14:creationId xmlns:p14="http://schemas.microsoft.com/office/powerpoint/2010/main" val="160968103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62296042-B540-4625-80BD-56C6E39189F0}" type="slidenum">
              <a:rPr lang="en-US" altLang="en-US" sz="1400"/>
              <a:pPr/>
              <a:t>41</a:t>
            </a:fld>
            <a:endParaRPr lang="en-US" altLang="en-US" sz="1400"/>
          </a:p>
        </p:txBody>
      </p:sp>
      <p:sp>
        <p:nvSpPr>
          <p:cNvPr id="5734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ＭＳ Ｐゴシック" panose="020B0600070205080204" pitchFamily="34" charset="-128"/>
              </a:rPr>
              <a:t>Problem: Repeated states</a:t>
            </a:r>
          </a:p>
        </p:txBody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ＭＳ Ｐゴシック" panose="020B0600070205080204" pitchFamily="34" charset="-128"/>
              </a:rPr>
              <a:t>Failure to detect </a:t>
            </a:r>
            <a:r>
              <a:rPr lang="en-US" altLang="en-US" i="1">
                <a:solidFill>
                  <a:srgbClr val="FF0000"/>
                </a:solidFill>
                <a:ea typeface="ＭＳ Ｐゴシック" panose="020B0600070205080204" pitchFamily="34" charset="-128"/>
              </a:rPr>
              <a:t>repeated states </a:t>
            </a:r>
            <a:r>
              <a:rPr lang="en-US" altLang="en-US">
                <a:ea typeface="ＭＳ Ｐゴシック" panose="020B0600070205080204" pitchFamily="34" charset="-128"/>
              </a:rPr>
              <a:t>can turn a linear problem into an </a:t>
            </a:r>
            <a:r>
              <a:rPr lang="en-US" altLang="en-US" i="1">
                <a:solidFill>
                  <a:srgbClr val="FF0000"/>
                </a:solidFill>
                <a:ea typeface="ＭＳ Ｐゴシック" panose="020B0600070205080204" pitchFamily="34" charset="-128"/>
              </a:rPr>
              <a:t>exponential</a:t>
            </a:r>
            <a:r>
              <a:rPr lang="en-US" altLang="en-US">
                <a:ea typeface="ＭＳ Ｐゴシック" panose="020B0600070205080204" pitchFamily="34" charset="-128"/>
              </a:rPr>
              <a:t> one!</a:t>
            </a:r>
          </a:p>
        </p:txBody>
      </p:sp>
      <p:pic>
        <p:nvPicPr>
          <p:cNvPr id="57349" name="Picture 4" descr="ribbon-spac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895600"/>
            <a:ext cx="8534400" cy="301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CIS 421/521 - Intro to AI - </a:t>
            </a:r>
            <a:r>
              <a:rPr lang="de-DE" dirty="0" smtClean="0"/>
              <a:t>Fall 2018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49642456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0DAA26CE-A203-4981-BCDC-ACE2FBF740C0}" type="slidenum">
              <a:rPr lang="en-US" altLang="en-US" sz="1400"/>
              <a:pPr/>
              <a:t>42</a:t>
            </a:fld>
            <a:endParaRPr lang="en-US" altLang="en-US" sz="1400"/>
          </a:p>
        </p:txBody>
      </p:sp>
      <p:sp>
        <p:nvSpPr>
          <p:cNvPr id="59395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 lIns="90488" tIns="44450" rIns="90488" bIns="44450" anchor="ctr"/>
          <a:lstStyle/>
          <a:p>
            <a:pPr eaLnBrk="1" hangingPunct="1"/>
            <a:r>
              <a:rPr lang="en-US" altLang="en-US">
                <a:ea typeface="ＭＳ Ｐゴシック" panose="020B0600070205080204" pitchFamily="34" charset="-128"/>
              </a:rPr>
              <a:t>Solution: Graph Search!</a:t>
            </a:r>
          </a:p>
        </p:txBody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47700" y="3657600"/>
            <a:ext cx="8115300" cy="2819400"/>
          </a:xfrm>
          <a:noFill/>
        </p:spPr>
        <p:txBody>
          <a:bodyPr lIns="90488" tIns="44450" rIns="90488" bIns="44450"/>
          <a:lstStyle/>
          <a:p>
            <a:pPr eaLnBrk="1" hangingPunct="1"/>
            <a:r>
              <a:rPr lang="en-US" altLang="en-US" sz="2800">
                <a:ea typeface="ＭＳ Ｐゴシック" panose="020B0600070205080204" pitchFamily="34" charset="-128"/>
              </a:rPr>
              <a:t>Graph search</a:t>
            </a:r>
          </a:p>
          <a:p>
            <a:pPr lvl="1" eaLnBrk="1" hangingPunct="1"/>
            <a:endParaRPr lang="en-US" altLang="en-US" sz="2400">
              <a:ea typeface="ＭＳ Ｐゴシック" panose="020B0600070205080204" pitchFamily="34" charset="-128"/>
            </a:endParaRPr>
          </a:p>
          <a:p>
            <a:pPr lvl="1" eaLnBrk="1" hangingPunct="1"/>
            <a:r>
              <a:rPr lang="en-US" sz="2400"/>
              <a:t>Simple Mod from tree search</a:t>
            </a:r>
            <a:r>
              <a:rPr lang="en-US" sz="2400" i="1">
                <a:solidFill>
                  <a:srgbClr val="FF0000"/>
                </a:solidFill>
              </a:rPr>
              <a:t>: Check to see if a node has been visited before adding to search queue</a:t>
            </a:r>
          </a:p>
          <a:p>
            <a:pPr lvl="2" eaLnBrk="1" hangingPunct="1"/>
            <a:r>
              <a:rPr lang="en-US" altLang="en-US" sz="1800">
                <a:ea typeface="ＭＳ Ｐゴシック" panose="020B0600070205080204" pitchFamily="34" charset="-128"/>
              </a:rPr>
              <a:t>must keep track of all possible states (can use a lot of memory)</a:t>
            </a:r>
          </a:p>
          <a:p>
            <a:pPr lvl="2" eaLnBrk="1" hangingPunct="1"/>
            <a:r>
              <a:rPr lang="en-US" altLang="en-US" sz="1800">
                <a:ea typeface="ＭＳ Ｐゴシック" panose="020B0600070205080204" pitchFamily="34" charset="-128"/>
              </a:rPr>
              <a:t>e.g., 8-puzzle problem, we have 9!/2 </a:t>
            </a:r>
            <a:r>
              <a:rPr lang="en-US" altLang="en-US" sz="1800">
                <a:ea typeface="ＭＳ Ｐゴシック" panose="020B0600070205080204" pitchFamily="34" charset="-128"/>
                <a:sym typeface="Symbol" panose="05050102010706020507" pitchFamily="18" charset="2"/>
              </a:rPr>
              <a:t></a:t>
            </a:r>
            <a:r>
              <a:rPr lang="en-US" altLang="en-US" sz="1800">
                <a:ea typeface="ＭＳ Ｐゴシック" panose="020B0600070205080204" pitchFamily="34" charset="-128"/>
              </a:rPr>
              <a:t>182K states</a:t>
            </a:r>
          </a:p>
        </p:txBody>
      </p:sp>
      <p:sp>
        <p:nvSpPr>
          <p:cNvPr id="59397" name="Oval 4"/>
          <p:cNvSpPr>
            <a:spLocks noChangeArrowheads="1"/>
          </p:cNvSpPr>
          <p:nvPr/>
        </p:nvSpPr>
        <p:spPr bwMode="auto">
          <a:xfrm>
            <a:off x="1301750" y="1987550"/>
            <a:ext cx="215900" cy="215900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 sz="1800"/>
          </a:p>
        </p:txBody>
      </p:sp>
      <p:sp>
        <p:nvSpPr>
          <p:cNvPr id="59398" name="Oval 5"/>
          <p:cNvSpPr>
            <a:spLocks noChangeArrowheads="1"/>
          </p:cNvSpPr>
          <p:nvPr/>
        </p:nvSpPr>
        <p:spPr bwMode="auto">
          <a:xfrm>
            <a:off x="1911350" y="2673350"/>
            <a:ext cx="215900" cy="215900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 sz="1800"/>
          </a:p>
        </p:txBody>
      </p:sp>
      <p:sp>
        <p:nvSpPr>
          <p:cNvPr id="59399" name="Oval 6"/>
          <p:cNvSpPr>
            <a:spLocks noChangeArrowheads="1"/>
          </p:cNvSpPr>
          <p:nvPr/>
        </p:nvSpPr>
        <p:spPr bwMode="auto">
          <a:xfrm>
            <a:off x="2444750" y="1530350"/>
            <a:ext cx="215900" cy="215900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 sz="1800"/>
          </a:p>
        </p:txBody>
      </p:sp>
      <p:sp>
        <p:nvSpPr>
          <p:cNvPr id="59400" name="Line 7"/>
          <p:cNvSpPr>
            <a:spLocks noChangeShapeType="1"/>
          </p:cNvSpPr>
          <p:nvPr/>
        </p:nvSpPr>
        <p:spPr bwMode="auto">
          <a:xfrm flipV="1">
            <a:off x="1524000" y="1676400"/>
            <a:ext cx="914400" cy="381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/>
            <a:tailEnd type="triangle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9401" name="Line 8"/>
          <p:cNvSpPr>
            <a:spLocks noChangeShapeType="1"/>
          </p:cNvSpPr>
          <p:nvPr/>
        </p:nvSpPr>
        <p:spPr bwMode="auto">
          <a:xfrm flipH="1">
            <a:off x="2057400" y="1752600"/>
            <a:ext cx="457200" cy="914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/>
            <a:tailEnd type="triangle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9402" name="Line 9"/>
          <p:cNvSpPr>
            <a:spLocks noChangeShapeType="1"/>
          </p:cNvSpPr>
          <p:nvPr/>
        </p:nvSpPr>
        <p:spPr bwMode="auto">
          <a:xfrm>
            <a:off x="1457325" y="2139950"/>
            <a:ext cx="447675" cy="6032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/>
            <a:tailEnd type="triangle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9403" name="Rectangle 10"/>
          <p:cNvSpPr>
            <a:spLocks noChangeArrowheads="1"/>
          </p:cNvSpPr>
          <p:nvPr/>
        </p:nvSpPr>
        <p:spPr bwMode="auto">
          <a:xfrm>
            <a:off x="1052513" y="1577975"/>
            <a:ext cx="307975" cy="363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800">
                <a:latin typeface="Times New Roman" panose="02020603050405020304" pitchFamily="18" charset="0"/>
              </a:rPr>
              <a:t>S</a:t>
            </a:r>
          </a:p>
        </p:txBody>
      </p:sp>
      <p:sp>
        <p:nvSpPr>
          <p:cNvPr id="59404" name="Rectangle 11"/>
          <p:cNvSpPr>
            <a:spLocks noChangeArrowheads="1"/>
          </p:cNvSpPr>
          <p:nvPr/>
        </p:nvSpPr>
        <p:spPr bwMode="auto">
          <a:xfrm>
            <a:off x="2500313" y="1196975"/>
            <a:ext cx="333375" cy="363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800">
                <a:latin typeface="Times New Roman" panose="02020603050405020304" pitchFamily="18" charset="0"/>
              </a:rPr>
              <a:t>B</a:t>
            </a:r>
          </a:p>
        </p:txBody>
      </p:sp>
      <p:sp>
        <p:nvSpPr>
          <p:cNvPr id="59405" name="Rectangle 12"/>
          <p:cNvSpPr>
            <a:spLocks noChangeArrowheads="1"/>
          </p:cNvSpPr>
          <p:nvPr/>
        </p:nvSpPr>
        <p:spPr bwMode="auto">
          <a:xfrm>
            <a:off x="2195513" y="2720975"/>
            <a:ext cx="333375" cy="363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800">
                <a:latin typeface="Times New Roman" panose="02020603050405020304" pitchFamily="18" charset="0"/>
              </a:rPr>
              <a:t>C</a:t>
            </a:r>
          </a:p>
        </p:txBody>
      </p:sp>
      <p:sp>
        <p:nvSpPr>
          <p:cNvPr id="59406" name="Oval 13"/>
          <p:cNvSpPr>
            <a:spLocks noChangeArrowheads="1"/>
          </p:cNvSpPr>
          <p:nvPr/>
        </p:nvSpPr>
        <p:spPr bwMode="auto">
          <a:xfrm>
            <a:off x="5949950" y="1225550"/>
            <a:ext cx="215900" cy="215900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 sz="1800"/>
          </a:p>
        </p:txBody>
      </p:sp>
      <p:sp>
        <p:nvSpPr>
          <p:cNvPr id="59407" name="Oval 14"/>
          <p:cNvSpPr>
            <a:spLocks noChangeArrowheads="1"/>
          </p:cNvSpPr>
          <p:nvPr/>
        </p:nvSpPr>
        <p:spPr bwMode="auto">
          <a:xfrm>
            <a:off x="4959350" y="2139950"/>
            <a:ext cx="215900" cy="215900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 sz="1800"/>
          </a:p>
        </p:txBody>
      </p:sp>
      <p:sp>
        <p:nvSpPr>
          <p:cNvPr id="59408" name="Oval 15"/>
          <p:cNvSpPr>
            <a:spLocks noChangeArrowheads="1"/>
          </p:cNvSpPr>
          <p:nvPr/>
        </p:nvSpPr>
        <p:spPr bwMode="auto">
          <a:xfrm>
            <a:off x="4273550" y="3054350"/>
            <a:ext cx="215900" cy="215900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 sz="1800"/>
          </a:p>
        </p:txBody>
      </p:sp>
      <p:sp>
        <p:nvSpPr>
          <p:cNvPr id="59409" name="Oval 16"/>
          <p:cNvSpPr>
            <a:spLocks noChangeArrowheads="1"/>
          </p:cNvSpPr>
          <p:nvPr/>
        </p:nvSpPr>
        <p:spPr bwMode="auto">
          <a:xfrm>
            <a:off x="5416550" y="3054350"/>
            <a:ext cx="215900" cy="215900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 sz="1800"/>
          </a:p>
        </p:txBody>
      </p:sp>
      <p:sp>
        <p:nvSpPr>
          <p:cNvPr id="59410" name="Oval 17"/>
          <p:cNvSpPr>
            <a:spLocks noChangeArrowheads="1"/>
          </p:cNvSpPr>
          <p:nvPr/>
        </p:nvSpPr>
        <p:spPr bwMode="auto">
          <a:xfrm>
            <a:off x="6559550" y="3054350"/>
            <a:ext cx="215900" cy="215900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 sz="1800"/>
          </a:p>
        </p:txBody>
      </p:sp>
      <p:sp>
        <p:nvSpPr>
          <p:cNvPr id="59411" name="Oval 18"/>
          <p:cNvSpPr>
            <a:spLocks noChangeArrowheads="1"/>
          </p:cNvSpPr>
          <p:nvPr/>
        </p:nvSpPr>
        <p:spPr bwMode="auto">
          <a:xfrm>
            <a:off x="7702550" y="3054350"/>
            <a:ext cx="215900" cy="215900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 sz="1800"/>
          </a:p>
        </p:txBody>
      </p:sp>
      <p:sp>
        <p:nvSpPr>
          <p:cNvPr id="59412" name="Oval 19"/>
          <p:cNvSpPr>
            <a:spLocks noChangeArrowheads="1"/>
          </p:cNvSpPr>
          <p:nvPr/>
        </p:nvSpPr>
        <p:spPr bwMode="auto">
          <a:xfrm>
            <a:off x="7016750" y="2139950"/>
            <a:ext cx="215900" cy="215900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 sz="1800"/>
          </a:p>
        </p:txBody>
      </p:sp>
      <p:sp>
        <p:nvSpPr>
          <p:cNvPr id="59413" name="Rectangle 20"/>
          <p:cNvSpPr>
            <a:spLocks noChangeArrowheads="1"/>
          </p:cNvSpPr>
          <p:nvPr/>
        </p:nvSpPr>
        <p:spPr bwMode="auto">
          <a:xfrm>
            <a:off x="6234113" y="1044575"/>
            <a:ext cx="307975" cy="363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800">
                <a:latin typeface="Times New Roman" panose="02020603050405020304" pitchFamily="18" charset="0"/>
              </a:rPr>
              <a:t>S</a:t>
            </a:r>
          </a:p>
        </p:txBody>
      </p:sp>
      <p:sp>
        <p:nvSpPr>
          <p:cNvPr id="59414" name="Rectangle 21"/>
          <p:cNvSpPr>
            <a:spLocks noChangeArrowheads="1"/>
          </p:cNvSpPr>
          <p:nvPr/>
        </p:nvSpPr>
        <p:spPr bwMode="auto">
          <a:xfrm>
            <a:off x="4786313" y="1882775"/>
            <a:ext cx="333375" cy="363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800">
                <a:latin typeface="Times New Roman" panose="02020603050405020304" pitchFamily="18" charset="0"/>
              </a:rPr>
              <a:t>B</a:t>
            </a:r>
          </a:p>
        </p:txBody>
      </p:sp>
      <p:sp>
        <p:nvSpPr>
          <p:cNvPr id="59415" name="Rectangle 22"/>
          <p:cNvSpPr>
            <a:spLocks noChangeArrowheads="1"/>
          </p:cNvSpPr>
          <p:nvPr/>
        </p:nvSpPr>
        <p:spPr bwMode="auto">
          <a:xfrm>
            <a:off x="7148513" y="1882775"/>
            <a:ext cx="333375" cy="363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800">
                <a:latin typeface="Times New Roman" panose="02020603050405020304" pitchFamily="18" charset="0"/>
              </a:rPr>
              <a:t>C</a:t>
            </a:r>
          </a:p>
        </p:txBody>
      </p:sp>
      <p:sp>
        <p:nvSpPr>
          <p:cNvPr id="59416" name="Rectangle 23"/>
          <p:cNvSpPr>
            <a:spLocks noChangeArrowheads="1"/>
          </p:cNvSpPr>
          <p:nvPr/>
        </p:nvSpPr>
        <p:spPr bwMode="auto">
          <a:xfrm>
            <a:off x="5548313" y="2720975"/>
            <a:ext cx="307975" cy="363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800">
                <a:latin typeface="Times New Roman" panose="02020603050405020304" pitchFamily="18" charset="0"/>
              </a:rPr>
              <a:t>S</a:t>
            </a:r>
          </a:p>
        </p:txBody>
      </p:sp>
      <p:sp>
        <p:nvSpPr>
          <p:cNvPr id="59417" name="Line 24"/>
          <p:cNvSpPr>
            <a:spLocks noChangeShapeType="1"/>
          </p:cNvSpPr>
          <p:nvPr/>
        </p:nvSpPr>
        <p:spPr bwMode="auto">
          <a:xfrm flipH="1">
            <a:off x="5105400" y="1371600"/>
            <a:ext cx="838200" cy="762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9418" name="Line 25"/>
          <p:cNvSpPr>
            <a:spLocks noChangeShapeType="1"/>
          </p:cNvSpPr>
          <p:nvPr/>
        </p:nvSpPr>
        <p:spPr bwMode="auto">
          <a:xfrm flipH="1">
            <a:off x="4419600" y="2362200"/>
            <a:ext cx="609600" cy="685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9419" name="Line 26"/>
          <p:cNvSpPr>
            <a:spLocks noChangeShapeType="1"/>
          </p:cNvSpPr>
          <p:nvPr/>
        </p:nvSpPr>
        <p:spPr bwMode="auto">
          <a:xfrm>
            <a:off x="5105400" y="2362200"/>
            <a:ext cx="381000" cy="685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9420" name="Line 27"/>
          <p:cNvSpPr>
            <a:spLocks noChangeShapeType="1"/>
          </p:cNvSpPr>
          <p:nvPr/>
        </p:nvSpPr>
        <p:spPr bwMode="auto">
          <a:xfrm>
            <a:off x="7162800" y="2362200"/>
            <a:ext cx="609600" cy="685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9421" name="Line 28"/>
          <p:cNvSpPr>
            <a:spLocks noChangeShapeType="1"/>
          </p:cNvSpPr>
          <p:nvPr/>
        </p:nvSpPr>
        <p:spPr bwMode="auto">
          <a:xfrm flipH="1">
            <a:off x="6705600" y="2362200"/>
            <a:ext cx="381000" cy="685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9422" name="Line 29"/>
          <p:cNvSpPr>
            <a:spLocks noChangeShapeType="1"/>
          </p:cNvSpPr>
          <p:nvPr/>
        </p:nvSpPr>
        <p:spPr bwMode="auto">
          <a:xfrm>
            <a:off x="6172200" y="1371600"/>
            <a:ext cx="838200" cy="838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9423" name="Rectangle 30"/>
          <p:cNvSpPr>
            <a:spLocks noChangeArrowheads="1"/>
          </p:cNvSpPr>
          <p:nvPr/>
        </p:nvSpPr>
        <p:spPr bwMode="auto">
          <a:xfrm>
            <a:off x="4024313" y="2720975"/>
            <a:ext cx="333375" cy="363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800">
                <a:latin typeface="Times New Roman" panose="02020603050405020304" pitchFamily="18" charset="0"/>
              </a:rPr>
              <a:t>C</a:t>
            </a:r>
          </a:p>
        </p:txBody>
      </p:sp>
      <p:sp>
        <p:nvSpPr>
          <p:cNvPr id="59424" name="Rectangle 31"/>
          <p:cNvSpPr>
            <a:spLocks noChangeArrowheads="1"/>
          </p:cNvSpPr>
          <p:nvPr/>
        </p:nvSpPr>
        <p:spPr bwMode="auto">
          <a:xfrm>
            <a:off x="6310313" y="2720975"/>
            <a:ext cx="333375" cy="363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800">
                <a:latin typeface="Times New Roman" panose="02020603050405020304" pitchFamily="18" charset="0"/>
              </a:rPr>
              <a:t>B</a:t>
            </a:r>
          </a:p>
        </p:txBody>
      </p:sp>
      <p:sp>
        <p:nvSpPr>
          <p:cNvPr id="59425" name="Rectangle 32"/>
          <p:cNvSpPr>
            <a:spLocks noChangeArrowheads="1"/>
          </p:cNvSpPr>
          <p:nvPr/>
        </p:nvSpPr>
        <p:spPr bwMode="auto">
          <a:xfrm>
            <a:off x="7758113" y="2720975"/>
            <a:ext cx="307975" cy="363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800">
                <a:latin typeface="Times New Roman" panose="02020603050405020304" pitchFamily="18" charset="0"/>
              </a:rPr>
              <a:t>S</a:t>
            </a:r>
          </a:p>
        </p:txBody>
      </p:sp>
      <p:sp>
        <p:nvSpPr>
          <p:cNvPr id="59426" name="Rectangle 33"/>
          <p:cNvSpPr>
            <a:spLocks noChangeArrowheads="1"/>
          </p:cNvSpPr>
          <p:nvPr/>
        </p:nvSpPr>
        <p:spPr bwMode="auto">
          <a:xfrm>
            <a:off x="1281113" y="3101975"/>
            <a:ext cx="1241425" cy="363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800">
                <a:latin typeface="Times New Roman" panose="02020603050405020304" pitchFamily="18" charset="0"/>
              </a:rPr>
              <a:t>State Space</a:t>
            </a:r>
          </a:p>
        </p:txBody>
      </p:sp>
      <p:sp>
        <p:nvSpPr>
          <p:cNvPr id="59427" name="Rectangle 34"/>
          <p:cNvSpPr>
            <a:spLocks noChangeArrowheads="1"/>
          </p:cNvSpPr>
          <p:nvPr/>
        </p:nvSpPr>
        <p:spPr bwMode="auto">
          <a:xfrm>
            <a:off x="4862513" y="3330575"/>
            <a:ext cx="1279710" cy="366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800">
                <a:latin typeface="Times New Roman" panose="02020603050405020304" pitchFamily="18" charset="0"/>
              </a:rPr>
              <a:t>Search Tree</a:t>
            </a:r>
          </a:p>
        </p:txBody>
      </p:sp>
      <p:sp>
        <p:nvSpPr>
          <p:cNvPr id="59428" name="Line 37"/>
          <p:cNvSpPr>
            <a:spLocks noChangeShapeType="1"/>
          </p:cNvSpPr>
          <p:nvPr/>
        </p:nvSpPr>
        <p:spPr bwMode="auto">
          <a:xfrm flipH="1">
            <a:off x="3429000" y="3962400"/>
            <a:ext cx="1219200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9429" name="Text Box 38"/>
          <p:cNvSpPr txBox="1">
            <a:spLocks noChangeArrowheads="1"/>
          </p:cNvSpPr>
          <p:nvPr/>
        </p:nvSpPr>
        <p:spPr bwMode="auto">
          <a:xfrm>
            <a:off x="4625788" y="3749084"/>
            <a:ext cx="439524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i="1">
                <a:solidFill>
                  <a:srgbClr val="FF0000"/>
                </a:solidFill>
              </a:rPr>
              <a:t>Optimal but memory inefficient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CIS 421/521 - Intro to AI - </a:t>
            </a:r>
            <a:r>
              <a:rPr lang="de-DE" dirty="0" smtClean="0"/>
              <a:t>Fall 2018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0091426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Graph Search vs Tree Search</a:t>
            </a:r>
          </a:p>
        </p:txBody>
      </p:sp>
      <p:sp>
        <p:nvSpPr>
          <p:cNvPr id="61443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B33C6992-574C-41EA-BAA6-D61E403C7C80}" type="slidenum">
              <a:rPr lang="en-US" altLang="en-US" sz="1400"/>
              <a:pPr/>
              <a:t>43</a:t>
            </a:fld>
            <a:endParaRPr lang="en-US" altLang="en-US" sz="1400"/>
          </a:p>
        </p:txBody>
      </p:sp>
      <p:pic>
        <p:nvPicPr>
          <p:cNvPr id="61444" name="Picture 4" descr="GraphSearch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194418"/>
            <a:ext cx="7342188" cy="50539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 bwMode="auto">
          <a:xfrm>
            <a:off x="1219200" y="3505200"/>
            <a:ext cx="3048000" cy="228600"/>
          </a:xfrm>
          <a:prstGeom prst="rect">
            <a:avLst/>
          </a:prstGeom>
          <a:solidFill>
            <a:srgbClr val="FFC000">
              <a:alpha val="20000"/>
            </a:srgbClr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Arial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1489209" y="4572000"/>
            <a:ext cx="2549391" cy="228600"/>
          </a:xfrm>
          <a:prstGeom prst="rect">
            <a:avLst/>
          </a:prstGeom>
          <a:solidFill>
            <a:srgbClr val="FFC000">
              <a:alpha val="20000"/>
            </a:srgbClr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Arial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1676400" y="5029200"/>
            <a:ext cx="3048000" cy="228600"/>
          </a:xfrm>
          <a:prstGeom prst="rect">
            <a:avLst/>
          </a:prstGeom>
          <a:solidFill>
            <a:srgbClr val="FFC000">
              <a:alpha val="20000"/>
            </a:srgbClr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Arial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CIS 421/521 - Intro to AI - </a:t>
            </a:r>
            <a:r>
              <a:rPr lang="de-DE" dirty="0" smtClean="0"/>
              <a:t>Fall 2018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50130847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r>
              <a:rPr lang="en-US" sz="1400"/>
              <a:t>CIS 421/521 - Intro to AI - </a:t>
            </a:r>
            <a:r>
              <a:rPr lang="de-DE" sz="1400" smtClean="0"/>
              <a:t>Fall 2018</a:t>
            </a:r>
            <a:endParaRPr lang="en-US" altLang="en-US" sz="1400"/>
          </a:p>
        </p:txBody>
      </p:sp>
      <p:sp>
        <p:nvSpPr>
          <p:cNvPr id="41988" name="Rectangle 4"/>
          <p:cNvSpPr>
            <a:spLocks noGrp="1" noChangeArrowheads="1"/>
          </p:cNvSpPr>
          <p:nvPr>
            <p:ph type="ctrTitle" idx="4294967295"/>
          </p:nvPr>
        </p:nvSpPr>
        <p:spPr>
          <a:xfrm>
            <a:off x="685800" y="2541587"/>
            <a:ext cx="8077200" cy="1470025"/>
          </a:xfrm>
        </p:spPr>
        <p:txBody>
          <a:bodyPr/>
          <a:lstStyle/>
          <a:p>
            <a:r>
              <a:rPr lang="en-US"/>
              <a:t>Uninformed Search Strategies</a:t>
            </a:r>
            <a:br>
              <a:rPr lang="en-US"/>
            </a:br>
            <a:endParaRPr lang="en-US"/>
          </a:p>
        </p:txBody>
      </p:sp>
      <p:sp>
        <p:nvSpPr>
          <p:cNvPr id="41989" name="Rectangle 5"/>
          <p:cNvSpPr>
            <a:spLocks noGrp="1" noChangeArrowheads="1"/>
          </p:cNvSpPr>
          <p:nvPr>
            <p:ph type="subTitle" idx="4294967295"/>
          </p:nvPr>
        </p:nvSpPr>
        <p:spPr>
          <a:xfrm>
            <a:off x="685800" y="4191000"/>
            <a:ext cx="7086600" cy="1752600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AIMA 3.3-3.4</a:t>
            </a:r>
          </a:p>
          <a:p>
            <a:pPr marL="0" indent="0">
              <a:buFont typeface="Symbol" pitchFamily="18" charset="2"/>
              <a:buNone/>
            </a:pPr>
            <a:endParaRPr lang="en-US"/>
          </a:p>
        </p:txBody>
      </p:sp>
      <p:pic>
        <p:nvPicPr>
          <p:cNvPr id="5" name="Picture 6" descr="j028537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438287"/>
            <a:ext cx="3491707" cy="2103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F1879BB-68E0-45BF-B81B-611A52C6D217}" type="slidenum">
              <a:rPr lang="en-US" altLang="en-US" smtClean="0"/>
              <a:pPr>
                <a:defRPr/>
              </a:pPr>
              <a:t>44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0271712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7" name="Slide Number Placeholder 5"/>
          <p:cNvSpPr txBox="1">
            <a:spLocks noGrp="1"/>
          </p:cNvSpPr>
          <p:nvPr/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r>
              <a:rPr lang="en-US" altLang="en-US" sz="1400"/>
              <a:t>       </a:t>
            </a:r>
            <a:fld id="{FA9E5255-24A1-4EDB-B11A-27C6DFC77812}" type="slidenum">
              <a:rPr lang="en-US" altLang="en-US" sz="1400"/>
              <a:pPr/>
              <a:t>45</a:t>
            </a:fld>
            <a:endParaRPr lang="en-US" altLang="en-US" sz="1400"/>
          </a:p>
        </p:txBody>
      </p:sp>
      <p:sp>
        <p:nvSpPr>
          <p:cNvPr id="44038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609600"/>
            <a:ext cx="8305800" cy="457200"/>
          </a:xfrm>
        </p:spPr>
        <p:txBody>
          <a:bodyPr/>
          <a:lstStyle/>
          <a:p>
            <a:pPr>
              <a:tabLst>
                <a:tab pos="1660525" algn="l"/>
              </a:tabLst>
            </a:pPr>
            <a:r>
              <a:rPr lang="en-US" i="1"/>
              <a:t>Uninformed</a:t>
            </a:r>
            <a:r>
              <a:rPr lang="en-US"/>
              <a:t> search strategies:</a:t>
            </a:r>
          </a:p>
        </p:txBody>
      </p:sp>
      <p:sp>
        <p:nvSpPr>
          <p:cNvPr id="440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/>
              <a:t>AKA “Blind search”</a:t>
            </a:r>
          </a:p>
          <a:p>
            <a:pPr>
              <a:lnSpc>
                <a:spcPct val="90000"/>
              </a:lnSpc>
            </a:pPr>
            <a:r>
              <a:rPr lang="en-US"/>
              <a:t>Uses only information available in problem definition</a:t>
            </a:r>
          </a:p>
          <a:p>
            <a:pPr>
              <a:lnSpc>
                <a:spcPct val="90000"/>
              </a:lnSpc>
            </a:pPr>
            <a:endParaRPr lang="en-US"/>
          </a:p>
          <a:p>
            <a:pPr marL="0" indent="0">
              <a:lnSpc>
                <a:spcPct val="90000"/>
              </a:lnSpc>
              <a:buNone/>
            </a:pPr>
            <a:r>
              <a:rPr lang="en-US" sz="2800"/>
              <a:t>Informally:</a:t>
            </a:r>
          </a:p>
          <a:p>
            <a:pPr>
              <a:lnSpc>
                <a:spcPct val="90000"/>
              </a:lnSpc>
            </a:pPr>
            <a:r>
              <a:rPr lang="en-US" sz="2500" i="1">
                <a:solidFill>
                  <a:schemeClr val="accent2"/>
                </a:solidFill>
              </a:rPr>
              <a:t>Uninformed search: </a:t>
            </a:r>
            <a:r>
              <a:rPr lang="en-US"/>
              <a:t>All non-goal nodes in frontier look equally good</a:t>
            </a:r>
          </a:p>
          <a:p>
            <a:pPr>
              <a:lnSpc>
                <a:spcPct val="90000"/>
              </a:lnSpc>
            </a:pPr>
            <a:r>
              <a:rPr lang="en-US" sz="2500" i="1">
                <a:solidFill>
                  <a:schemeClr val="accent2"/>
                </a:solidFill>
              </a:rPr>
              <a:t>Informed search</a:t>
            </a:r>
            <a:r>
              <a:rPr lang="en-US" sz="2500"/>
              <a:t>: Some non-goal nodes can be ranked above others.  </a:t>
            </a:r>
            <a:endParaRPr lang="en-US" sz="2500" i="1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CIS 421/521 - Intro to AI - </a:t>
            </a:r>
            <a:r>
              <a:rPr lang="de-DE" smtClean="0"/>
              <a:t>Fall 2018</a:t>
            </a:r>
            <a:endParaRPr lang="en-US" alt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A8A179A-356C-4639-9535-0DE21556AF82}" type="slidenum">
              <a:rPr lang="en-US" altLang="en-US" smtClean="0"/>
              <a:pPr>
                <a:defRPr/>
              </a:pPr>
              <a:t>45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1151651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Search Strategies</a:t>
            </a:r>
          </a:p>
        </p:txBody>
      </p:sp>
      <p:sp>
        <p:nvSpPr>
          <p:cNvPr id="430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295400"/>
            <a:ext cx="8229600" cy="4953000"/>
          </a:xfrm>
        </p:spPr>
        <p:txBody>
          <a:bodyPr/>
          <a:lstStyle/>
          <a:p>
            <a:r>
              <a:rPr lang="en-US" i="1">
                <a:solidFill>
                  <a:schemeClr val="accent2"/>
                </a:solidFill>
              </a:rPr>
              <a:t>Review: Strategy </a:t>
            </a:r>
            <a:r>
              <a:rPr lang="en-US"/>
              <a:t>= order of tree expansion</a:t>
            </a:r>
          </a:p>
          <a:p>
            <a:pPr lvl="1"/>
            <a:r>
              <a:rPr lang="en-US"/>
              <a:t>Implemented by different queue structures (LIFO, FIFO, priority)</a:t>
            </a:r>
            <a:br>
              <a:rPr lang="en-US"/>
            </a:br>
            <a:r>
              <a:rPr lang="en-US" sz="400"/>
              <a:t>  </a:t>
            </a:r>
            <a:endParaRPr lang="en-US" sz="700"/>
          </a:p>
          <a:p>
            <a:r>
              <a:rPr lang="en-US"/>
              <a:t>Dimensions for evaluation</a:t>
            </a:r>
          </a:p>
          <a:p>
            <a:pPr lvl="1"/>
            <a:r>
              <a:rPr lang="en-US" i="1">
                <a:solidFill>
                  <a:schemeClr val="accent2"/>
                </a:solidFill>
              </a:rPr>
              <a:t>Completeness- </a:t>
            </a:r>
            <a:r>
              <a:rPr lang="en-US"/>
              <a:t>always find the solution?</a:t>
            </a:r>
          </a:p>
          <a:p>
            <a:pPr lvl="1"/>
            <a:r>
              <a:rPr lang="en-US" i="1">
                <a:solidFill>
                  <a:schemeClr val="accent2"/>
                </a:solidFill>
              </a:rPr>
              <a:t>Optimality  </a:t>
            </a:r>
            <a:r>
              <a:rPr lang="en-US"/>
              <a:t>- finds a least cost solution (lowest path cost) first?</a:t>
            </a:r>
          </a:p>
          <a:p>
            <a:pPr lvl="1"/>
            <a:r>
              <a:rPr lang="en-US" i="1">
                <a:solidFill>
                  <a:schemeClr val="accent2"/>
                </a:solidFill>
              </a:rPr>
              <a:t>Time complexity </a:t>
            </a:r>
            <a:r>
              <a:rPr lang="en-US"/>
              <a:t>- # of nodes generated </a:t>
            </a:r>
            <a:r>
              <a:rPr lang="en-US" i="1">
                <a:solidFill>
                  <a:schemeClr val="accent2"/>
                </a:solidFill>
              </a:rPr>
              <a:t>(worst case) </a:t>
            </a:r>
            <a:endParaRPr lang="en-US"/>
          </a:p>
          <a:p>
            <a:pPr lvl="1"/>
            <a:r>
              <a:rPr lang="en-US" b="1" i="1">
                <a:solidFill>
                  <a:schemeClr val="accent2"/>
                </a:solidFill>
              </a:rPr>
              <a:t>Space complexity </a:t>
            </a:r>
            <a:r>
              <a:rPr lang="en-US" b="1"/>
              <a:t>- # of nodes simultaneously in memory </a:t>
            </a:r>
            <a:r>
              <a:rPr lang="en-US" i="1">
                <a:solidFill>
                  <a:schemeClr val="accent2"/>
                </a:solidFill>
              </a:rPr>
              <a:t>(worst case) </a:t>
            </a:r>
            <a:endParaRPr lang="en-US" b="1" i="1">
              <a:solidFill>
                <a:schemeClr val="accent2"/>
              </a:solidFill>
            </a:endParaRPr>
          </a:p>
          <a:p>
            <a:pPr marL="457200" lvl="1" indent="0">
              <a:buNone/>
            </a:pPr>
            <a:r>
              <a:rPr lang="en-US" sz="600" b="1" i="1">
                <a:solidFill>
                  <a:schemeClr val="accent2"/>
                </a:solidFill>
              </a:rPr>
              <a:t>  </a:t>
            </a:r>
            <a:endParaRPr lang="en-US" sz="600"/>
          </a:p>
          <a:p>
            <a:r>
              <a:rPr lang="en-US"/>
              <a:t>Time/space complexity variables</a:t>
            </a:r>
          </a:p>
          <a:p>
            <a:pPr lvl="1"/>
            <a:r>
              <a:rPr lang="en-US" i="1"/>
              <a:t>b,</a:t>
            </a:r>
            <a:r>
              <a:rPr lang="en-US"/>
              <a:t> </a:t>
            </a:r>
            <a:r>
              <a:rPr lang="en-US" i="1">
                <a:solidFill>
                  <a:schemeClr val="accent2"/>
                </a:solidFill>
              </a:rPr>
              <a:t>maximum branching factor </a:t>
            </a:r>
            <a:r>
              <a:rPr lang="en-US"/>
              <a:t>of search tree</a:t>
            </a:r>
          </a:p>
          <a:p>
            <a:pPr lvl="1"/>
            <a:r>
              <a:rPr lang="en-US" i="1"/>
              <a:t>d,</a:t>
            </a:r>
            <a:r>
              <a:rPr lang="en-US"/>
              <a:t> </a:t>
            </a:r>
            <a:r>
              <a:rPr lang="en-US" i="1">
                <a:solidFill>
                  <a:schemeClr val="accent2"/>
                </a:solidFill>
              </a:rPr>
              <a:t>depth </a:t>
            </a:r>
            <a:r>
              <a:rPr lang="en-US"/>
              <a:t>of the shallowest goal node</a:t>
            </a:r>
          </a:p>
          <a:p>
            <a:pPr lvl="1"/>
            <a:r>
              <a:rPr lang="en-US" i="1"/>
              <a:t>m</a:t>
            </a:r>
            <a:r>
              <a:rPr lang="en-US"/>
              <a:t>, maximum length of any path in the state space (potentially </a:t>
            </a:r>
            <a:r>
              <a:rPr lang="en-US" altLang="en-US">
                <a:sym typeface="Symbol" pitchFamily="18" charset="2"/>
              </a:rPr>
              <a:t>)</a:t>
            </a:r>
            <a:endParaRPr lang="en-US">
              <a:sym typeface="Symbol" pitchFamily="18" charset="2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CIS 421/521 - Intro to AI - </a:t>
            </a:r>
            <a:r>
              <a:rPr lang="de-DE" smtClean="0"/>
              <a:t>Fall 2018</a:t>
            </a:r>
            <a:endParaRPr lang="en-US" alt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A8A179A-356C-4639-9535-0DE21556AF82}" type="slidenum">
              <a:rPr lang="en-US" altLang="en-US" smtClean="0"/>
              <a:pPr>
                <a:defRPr/>
              </a:pPr>
              <a:t>46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9918647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Introduction to </a:t>
            </a:r>
            <a:r>
              <a:rPr lang="en-US" i="1"/>
              <a:t>space</a:t>
            </a:r>
            <a:r>
              <a:rPr lang="en-US"/>
              <a:t> complexity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85800" y="1295400"/>
            <a:ext cx="7924800" cy="4572000"/>
          </a:xfrm>
        </p:spPr>
        <p:txBody>
          <a:bodyPr/>
          <a:lstStyle/>
          <a:p>
            <a:r>
              <a:rPr lang="en-US"/>
              <a:t>You know about:</a:t>
            </a:r>
          </a:p>
          <a:p>
            <a:pPr lvl="1"/>
            <a:r>
              <a:rPr lang="en-US"/>
              <a:t>“Big O” notation</a:t>
            </a:r>
          </a:p>
          <a:p>
            <a:pPr lvl="1"/>
            <a:r>
              <a:rPr lang="en-US" i="1"/>
              <a:t> Time complexity</a:t>
            </a:r>
          </a:p>
          <a:p>
            <a:pPr lvl="1"/>
            <a:endParaRPr lang="en-US" i="1"/>
          </a:p>
          <a:p>
            <a:r>
              <a:rPr lang="en-US" i="1"/>
              <a:t>Space complexity </a:t>
            </a:r>
            <a:r>
              <a:rPr lang="en-US"/>
              <a:t>is analogous to time complexity</a:t>
            </a:r>
          </a:p>
          <a:p>
            <a:endParaRPr lang="en-US"/>
          </a:p>
          <a:p>
            <a:r>
              <a:rPr lang="en-US"/>
              <a:t>Units of space are arbitrary</a:t>
            </a:r>
          </a:p>
          <a:p>
            <a:pPr lvl="1"/>
            <a:r>
              <a:rPr lang="en-US"/>
              <a:t>Doesn’t matter because Big O notation ignores constant multiplicative factors</a:t>
            </a:r>
          </a:p>
          <a:p>
            <a:pPr lvl="1"/>
            <a:r>
              <a:rPr lang="en-US"/>
              <a:t>Plausible Space units:</a:t>
            </a:r>
          </a:p>
          <a:p>
            <a:pPr lvl="2"/>
            <a:r>
              <a:rPr lang="en-US"/>
              <a:t>One Memory word</a:t>
            </a:r>
          </a:p>
          <a:p>
            <a:pPr lvl="2"/>
            <a:r>
              <a:rPr lang="en-US"/>
              <a:t>Size of any fixed size data structure</a:t>
            </a:r>
          </a:p>
          <a:p>
            <a:pPr lvl="3"/>
            <a:r>
              <a:rPr lang="en-US" err="1"/>
              <a:t>eg</a:t>
            </a:r>
            <a:r>
              <a:rPr lang="en-US"/>
              <a:t>  Size of fixed size node in search tree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CIS 421/521 - Intro to AI - </a:t>
            </a:r>
            <a:r>
              <a:rPr lang="de-DE" smtClean="0"/>
              <a:t>Fall 2018</a:t>
            </a:r>
            <a:endParaRPr lang="en-US" alt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A8A179A-356C-4639-9535-0DE21556AF82}" type="slidenum">
              <a:rPr lang="en-US" altLang="en-US" smtClean="0"/>
              <a:pPr>
                <a:defRPr/>
              </a:pPr>
              <a:t>47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1398419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61" name="Slide Number Placeholder 5"/>
          <p:cNvSpPr txBox="1">
            <a:spLocks noGrp="1"/>
          </p:cNvSpPr>
          <p:nvPr/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r>
              <a:rPr lang="en-US" altLang="en-US" sz="1400"/>
              <a:t>       </a:t>
            </a:r>
          </a:p>
        </p:txBody>
      </p:sp>
      <p:sp>
        <p:nvSpPr>
          <p:cNvPr id="450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Review: Breadth-first search</a:t>
            </a:r>
          </a:p>
        </p:txBody>
      </p:sp>
      <p:sp>
        <p:nvSpPr>
          <p:cNvPr id="450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524000"/>
            <a:ext cx="8458200" cy="4114800"/>
          </a:xfrm>
        </p:spPr>
        <p:txBody>
          <a:bodyPr/>
          <a:lstStyle/>
          <a:p>
            <a:r>
              <a:rPr lang="en-US" sz="2800"/>
              <a:t>Idea: </a:t>
            </a:r>
          </a:p>
          <a:p>
            <a:pPr lvl="1"/>
            <a:r>
              <a:rPr lang="en-US" sz="2400"/>
              <a:t>Expand </a:t>
            </a:r>
            <a:r>
              <a:rPr lang="en-US" sz="2400" i="1">
                <a:solidFill>
                  <a:schemeClr val="accent2"/>
                </a:solidFill>
              </a:rPr>
              <a:t>shallowest </a:t>
            </a:r>
            <a:r>
              <a:rPr lang="en-US" sz="2400"/>
              <a:t>unexpanded node</a:t>
            </a:r>
          </a:p>
          <a:p>
            <a:pPr lvl="1"/>
            <a:endParaRPr lang="en-US" sz="2400"/>
          </a:p>
          <a:p>
            <a:r>
              <a:rPr lang="en-US" sz="2800" u="sng"/>
              <a:t>Implementation:</a:t>
            </a:r>
          </a:p>
          <a:p>
            <a:pPr lvl="1"/>
            <a:r>
              <a:rPr lang="en-US" sz="2400" i="1">
                <a:solidFill>
                  <a:schemeClr val="accent2"/>
                </a:solidFill>
              </a:rPr>
              <a:t>frontier </a:t>
            </a:r>
            <a:r>
              <a:rPr lang="en-US" sz="2400"/>
              <a:t>is FIFO (First-In-First-Out) Queue:</a:t>
            </a:r>
          </a:p>
          <a:p>
            <a:pPr lvl="2"/>
            <a:r>
              <a:rPr lang="en-US" sz="2000"/>
              <a:t>Put successors at the </a:t>
            </a:r>
            <a:r>
              <a:rPr lang="en-US" sz="2000" i="1"/>
              <a:t>end </a:t>
            </a:r>
            <a:r>
              <a:rPr lang="en-US" sz="2000"/>
              <a:t>of </a:t>
            </a:r>
            <a:r>
              <a:rPr lang="en-US" sz="2000" i="1">
                <a:solidFill>
                  <a:schemeClr val="accent2"/>
                </a:solidFill>
              </a:rPr>
              <a:t>frontier </a:t>
            </a:r>
            <a:r>
              <a:rPr lang="en-US" sz="2000"/>
              <a:t>successor list.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CIS 421/521 - Intro to AI - </a:t>
            </a:r>
            <a:r>
              <a:rPr lang="de-DE" smtClean="0"/>
              <a:t>Fall 2018</a:t>
            </a:r>
            <a:endParaRPr lang="en-US" alt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A8A179A-356C-4639-9535-0DE21556AF82}" type="slidenum">
              <a:rPr lang="en-US" altLang="en-US" smtClean="0"/>
              <a:pPr>
                <a:defRPr/>
              </a:pPr>
              <a:t>48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358791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Breadth-first search (simplified)</a:t>
            </a:r>
          </a:p>
        </p:txBody>
      </p:sp>
      <p:sp>
        <p:nvSpPr>
          <p:cNvPr id="47107" name="Content Placeholder 6"/>
          <p:cNvSpPr>
            <a:spLocks noGrp="1"/>
          </p:cNvSpPr>
          <p:nvPr>
            <p:ph idx="1"/>
          </p:nvPr>
        </p:nvSpPr>
        <p:spPr>
          <a:xfrm>
            <a:off x="608013" y="1384300"/>
            <a:ext cx="7772400" cy="4572000"/>
          </a:xfrm>
        </p:spPr>
        <p:txBody>
          <a:bodyPr/>
          <a:lstStyle/>
          <a:p>
            <a:pPr>
              <a:buFont typeface="Symbol" pitchFamily="18" charset="2"/>
              <a:buNone/>
            </a:pPr>
            <a:r>
              <a:rPr lang="en-US" sz="1600">
                <a:latin typeface="Times New Roman" pitchFamily="18" charset="0"/>
                <a:cs typeface="Times New Roman" pitchFamily="18" charset="0"/>
              </a:rPr>
              <a:t>function</a:t>
            </a:r>
            <a:r>
              <a:rPr lang="en-US" sz="1600" b="0" i="1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 b="0">
                <a:latin typeface="Times New Roman" pitchFamily="18" charset="0"/>
                <a:cs typeface="Times New Roman" pitchFamily="18" charset="0"/>
              </a:rPr>
              <a:t>BREADTH-FIRST-SEARCH</a:t>
            </a:r>
            <a:r>
              <a:rPr lang="en-US" sz="1600" b="0" i="1">
                <a:latin typeface="Times New Roman" pitchFamily="18" charset="0"/>
                <a:cs typeface="Times New Roman" pitchFamily="18" charset="0"/>
              </a:rPr>
              <a:t>(problem) </a:t>
            </a:r>
            <a:r>
              <a:rPr lang="en-US" sz="1600">
                <a:latin typeface="Times New Roman" pitchFamily="18" charset="0"/>
                <a:cs typeface="Times New Roman" pitchFamily="18" charset="0"/>
              </a:rPr>
              <a:t>returns</a:t>
            </a:r>
            <a:r>
              <a:rPr lang="en-US" sz="1600" b="0" i="1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 b="0">
                <a:latin typeface="Times New Roman" pitchFamily="18" charset="0"/>
                <a:cs typeface="Times New Roman" pitchFamily="18" charset="0"/>
              </a:rPr>
              <a:t>a solution, or failure </a:t>
            </a:r>
          </a:p>
          <a:p>
            <a:pPr>
              <a:buFont typeface="Symbol" pitchFamily="18" charset="2"/>
              <a:buNone/>
            </a:pPr>
            <a:r>
              <a:rPr lang="en-US" sz="1600" b="0" i="1">
                <a:latin typeface="Times New Roman" pitchFamily="18" charset="0"/>
                <a:cs typeface="Times New Roman" pitchFamily="18" charset="0"/>
              </a:rPr>
              <a:t>    node &lt;- </a:t>
            </a:r>
            <a:r>
              <a:rPr lang="en-US" sz="1600" b="0">
                <a:latin typeface="Times New Roman" pitchFamily="18" charset="0"/>
                <a:cs typeface="Times New Roman" pitchFamily="18" charset="0"/>
              </a:rPr>
              <a:t>a node with STATE</a:t>
            </a:r>
            <a:r>
              <a:rPr lang="en-US" sz="1600" b="0" i="1">
                <a:latin typeface="Times New Roman" pitchFamily="18" charset="0"/>
                <a:cs typeface="Times New Roman" pitchFamily="18" charset="0"/>
              </a:rPr>
              <a:t> = </a:t>
            </a:r>
            <a:r>
              <a:rPr lang="en-US" sz="1600" b="0" i="1" err="1">
                <a:latin typeface="Times New Roman" pitchFamily="18" charset="0"/>
                <a:cs typeface="Times New Roman" pitchFamily="18" charset="0"/>
              </a:rPr>
              <a:t>problem.</a:t>
            </a:r>
            <a:r>
              <a:rPr lang="en-US" sz="1600" b="0" err="1">
                <a:latin typeface="Times New Roman" pitchFamily="18" charset="0"/>
                <a:cs typeface="Times New Roman" pitchFamily="18" charset="0"/>
              </a:rPr>
              <a:t>INITIAL</a:t>
            </a:r>
            <a:r>
              <a:rPr lang="en-US" sz="1600" b="0">
                <a:latin typeface="Times New Roman" pitchFamily="18" charset="0"/>
                <a:cs typeface="Times New Roman" pitchFamily="18" charset="0"/>
              </a:rPr>
              <a:t>-STATE</a:t>
            </a:r>
            <a:r>
              <a:rPr lang="en-US" sz="1600" b="0" i="1">
                <a:latin typeface="Times New Roman" pitchFamily="18" charset="0"/>
                <a:cs typeface="Times New Roman" pitchFamily="18" charset="0"/>
              </a:rPr>
              <a:t>, PATH-COST</a:t>
            </a:r>
            <a:r>
              <a:rPr lang="en-US" sz="1600" b="0">
                <a:latin typeface="Times New Roman" pitchFamily="18" charset="0"/>
                <a:cs typeface="Times New Roman" pitchFamily="18" charset="0"/>
              </a:rPr>
              <a:t>=0 </a:t>
            </a:r>
          </a:p>
          <a:p>
            <a:pPr>
              <a:buFont typeface="Symbol" pitchFamily="18" charset="2"/>
              <a:buNone/>
            </a:pPr>
            <a:r>
              <a:rPr lang="en-US" sz="1600">
                <a:latin typeface="Times New Roman" pitchFamily="18" charset="0"/>
                <a:cs typeface="Times New Roman" pitchFamily="18" charset="0"/>
              </a:rPr>
              <a:t>    if </a:t>
            </a:r>
            <a:r>
              <a:rPr lang="en-US" sz="1600" b="0" err="1">
                <a:latin typeface="Times New Roman" pitchFamily="18" charset="0"/>
                <a:cs typeface="Times New Roman" pitchFamily="18" charset="0"/>
              </a:rPr>
              <a:t>problem.GOAL</a:t>
            </a:r>
            <a:r>
              <a:rPr lang="en-US" sz="1600" b="0">
                <a:latin typeface="Times New Roman" pitchFamily="18" charset="0"/>
                <a:cs typeface="Times New Roman" pitchFamily="18" charset="0"/>
              </a:rPr>
              <a:t>-TEST(</a:t>
            </a:r>
            <a:r>
              <a:rPr lang="en-US" sz="1600" b="0" err="1">
                <a:latin typeface="Times New Roman" pitchFamily="18" charset="0"/>
                <a:cs typeface="Times New Roman" pitchFamily="18" charset="0"/>
              </a:rPr>
              <a:t>node.STATE</a:t>
            </a:r>
            <a:r>
              <a:rPr lang="en-US" sz="1600" b="0">
                <a:latin typeface="Times New Roman" pitchFamily="18" charset="0"/>
                <a:cs typeface="Times New Roman" pitchFamily="18" charset="0"/>
              </a:rPr>
              <a:t>) </a:t>
            </a:r>
            <a:r>
              <a:rPr lang="en-US" sz="1600">
                <a:latin typeface="Times New Roman" pitchFamily="18" charset="0"/>
                <a:cs typeface="Times New Roman" pitchFamily="18" charset="0"/>
              </a:rPr>
              <a:t>then return </a:t>
            </a:r>
            <a:r>
              <a:rPr lang="en-US" sz="1600" b="0">
                <a:latin typeface="Times New Roman" pitchFamily="18" charset="0"/>
                <a:cs typeface="Times New Roman" pitchFamily="18" charset="0"/>
              </a:rPr>
              <a:t>SOLU</a:t>
            </a:r>
            <a:r>
              <a:rPr lang="en-US" sz="1600" b="0" i="1">
                <a:latin typeface="Times New Roman" pitchFamily="18" charset="0"/>
                <a:cs typeface="Times New Roman" pitchFamily="18" charset="0"/>
              </a:rPr>
              <a:t>TION(node) </a:t>
            </a:r>
          </a:p>
          <a:p>
            <a:pPr>
              <a:buFont typeface="Symbol" pitchFamily="18" charset="2"/>
              <a:buNone/>
            </a:pPr>
            <a:r>
              <a:rPr lang="en-US" sz="1600" b="0" i="1">
                <a:latin typeface="Times New Roman" pitchFamily="18" charset="0"/>
                <a:cs typeface="Times New Roman" pitchFamily="18" charset="0"/>
              </a:rPr>
              <a:t>    frontier &lt;- </a:t>
            </a:r>
            <a:r>
              <a:rPr lang="en-US" sz="1600" b="0">
                <a:latin typeface="Times New Roman" pitchFamily="18" charset="0"/>
                <a:cs typeface="Times New Roman" pitchFamily="18" charset="0"/>
              </a:rPr>
              <a:t>a FIFO queue with node as the only element </a:t>
            </a:r>
          </a:p>
          <a:p>
            <a:pPr>
              <a:buFont typeface="Symbol" pitchFamily="18" charset="2"/>
              <a:buNone/>
            </a:pPr>
            <a:r>
              <a:rPr lang="en-US" sz="1600" b="0" i="1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sz="1600">
                <a:latin typeface="Times New Roman" pitchFamily="18" charset="0"/>
                <a:cs typeface="Times New Roman" pitchFamily="18" charset="0"/>
              </a:rPr>
              <a:t>loop</a:t>
            </a:r>
            <a:r>
              <a:rPr lang="en-US" sz="1600" b="0" i="1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>
                <a:latin typeface="Times New Roman" pitchFamily="18" charset="0"/>
                <a:cs typeface="Times New Roman" pitchFamily="18" charset="0"/>
              </a:rPr>
              <a:t>do</a:t>
            </a:r>
            <a:r>
              <a:rPr lang="en-US" sz="1600" b="0" i="1"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>
              <a:buFont typeface="Symbol" pitchFamily="18" charset="2"/>
              <a:buNone/>
            </a:pPr>
            <a:r>
              <a:rPr lang="en-US" sz="1600" b="0" i="1">
                <a:latin typeface="Times New Roman" pitchFamily="18" charset="0"/>
                <a:cs typeface="Times New Roman" pitchFamily="18" charset="0"/>
              </a:rPr>
              <a:t>        </a:t>
            </a:r>
            <a:r>
              <a:rPr lang="en-US" sz="1600">
                <a:latin typeface="Times New Roman" pitchFamily="18" charset="0"/>
                <a:cs typeface="Times New Roman" pitchFamily="18" charset="0"/>
              </a:rPr>
              <a:t>if</a:t>
            </a:r>
            <a:r>
              <a:rPr lang="en-US" sz="1600" b="0" i="1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 b="0">
                <a:latin typeface="Times New Roman" pitchFamily="18" charset="0"/>
                <a:cs typeface="Times New Roman" pitchFamily="18" charset="0"/>
              </a:rPr>
              <a:t>EMPTY?(</a:t>
            </a:r>
            <a:r>
              <a:rPr lang="en-US" sz="1600" b="0" i="1">
                <a:latin typeface="Times New Roman" pitchFamily="18" charset="0"/>
                <a:cs typeface="Times New Roman" pitchFamily="18" charset="0"/>
              </a:rPr>
              <a:t>frontier) </a:t>
            </a:r>
            <a:r>
              <a:rPr lang="en-US" sz="1600">
                <a:latin typeface="Times New Roman" pitchFamily="18" charset="0"/>
                <a:cs typeface="Times New Roman" pitchFamily="18" charset="0"/>
              </a:rPr>
              <a:t>then</a:t>
            </a:r>
            <a:r>
              <a:rPr lang="en-US" sz="1600" b="0" i="1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>
                <a:latin typeface="Times New Roman" pitchFamily="18" charset="0"/>
                <a:cs typeface="Times New Roman" pitchFamily="18" charset="0"/>
              </a:rPr>
              <a:t>return</a:t>
            </a:r>
            <a:r>
              <a:rPr lang="en-US" sz="1600" b="0" i="1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 b="0">
                <a:latin typeface="Times New Roman" pitchFamily="18" charset="0"/>
                <a:cs typeface="Times New Roman" pitchFamily="18" charset="0"/>
              </a:rPr>
              <a:t>failure</a:t>
            </a:r>
            <a:r>
              <a:rPr lang="en-US" sz="1600" b="0" i="1"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>
              <a:buFont typeface="Symbol" pitchFamily="18" charset="2"/>
              <a:buNone/>
            </a:pPr>
            <a:r>
              <a:rPr lang="en-US" sz="1600" b="0" i="1">
                <a:latin typeface="Times New Roman" pitchFamily="18" charset="0"/>
                <a:cs typeface="Times New Roman" pitchFamily="18" charset="0"/>
              </a:rPr>
              <a:t>        node &lt;- </a:t>
            </a:r>
            <a:r>
              <a:rPr lang="en-US" sz="1600" b="0">
                <a:latin typeface="Times New Roman" pitchFamily="18" charset="0"/>
                <a:cs typeface="Times New Roman" pitchFamily="18" charset="0"/>
              </a:rPr>
              <a:t>POP</a:t>
            </a:r>
            <a:r>
              <a:rPr lang="en-US" sz="1600" b="0" i="1">
                <a:latin typeface="Times New Roman" pitchFamily="18" charset="0"/>
                <a:cs typeface="Times New Roman" pitchFamily="18" charset="0"/>
              </a:rPr>
              <a:t>(frontier) </a:t>
            </a:r>
            <a:r>
              <a:rPr lang="en-US" sz="1600" b="0">
                <a:latin typeface="Times New Roman" pitchFamily="18" charset="0"/>
                <a:cs typeface="Times New Roman" pitchFamily="18" charset="0"/>
              </a:rPr>
              <a:t>// chooses the shallowest node in frontier </a:t>
            </a:r>
          </a:p>
          <a:p>
            <a:pPr>
              <a:buFont typeface="Symbol" pitchFamily="18" charset="2"/>
              <a:buNone/>
            </a:pPr>
            <a:r>
              <a:rPr lang="en-US" sz="1600" b="0" i="1">
                <a:latin typeface="Times New Roman" pitchFamily="18" charset="0"/>
                <a:cs typeface="Times New Roman" pitchFamily="18" charset="0"/>
              </a:rPr>
              <a:t>        </a:t>
            </a:r>
            <a:r>
              <a:rPr lang="en-US" sz="1600" b="0">
                <a:latin typeface="Times New Roman" pitchFamily="18" charset="0"/>
                <a:cs typeface="Times New Roman" pitchFamily="18" charset="0"/>
              </a:rPr>
              <a:t>add</a:t>
            </a:r>
            <a:r>
              <a:rPr lang="en-US" sz="1600" b="0" i="1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 b="0" i="1" err="1">
                <a:latin typeface="Times New Roman" pitchFamily="18" charset="0"/>
                <a:cs typeface="Times New Roman" pitchFamily="18" charset="0"/>
              </a:rPr>
              <a:t>node.</a:t>
            </a:r>
            <a:r>
              <a:rPr lang="en-US" sz="1600" b="0" err="1">
                <a:latin typeface="Times New Roman" pitchFamily="18" charset="0"/>
                <a:cs typeface="Times New Roman" pitchFamily="18" charset="0"/>
              </a:rPr>
              <a:t>STATE</a:t>
            </a:r>
            <a:r>
              <a:rPr lang="en-US" sz="1600" b="0" i="1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 b="0">
                <a:latin typeface="Times New Roman" pitchFamily="18" charset="0"/>
                <a:cs typeface="Times New Roman" pitchFamily="18" charset="0"/>
              </a:rPr>
              <a:t>to</a:t>
            </a:r>
            <a:r>
              <a:rPr lang="en-US" sz="1600" b="0" i="1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 b="0">
                <a:latin typeface="Times New Roman" pitchFamily="18" charset="0"/>
                <a:cs typeface="Times New Roman" pitchFamily="18" charset="0"/>
              </a:rPr>
              <a:t>explored</a:t>
            </a:r>
            <a:r>
              <a:rPr lang="en-US" sz="1600" b="0" i="1"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>
              <a:buFont typeface="Symbol" pitchFamily="18" charset="2"/>
              <a:buNone/>
            </a:pPr>
            <a:r>
              <a:rPr lang="en-US" sz="1600" b="0" i="1">
                <a:latin typeface="Times New Roman" pitchFamily="18" charset="0"/>
                <a:cs typeface="Times New Roman" pitchFamily="18" charset="0"/>
              </a:rPr>
              <a:t>        </a:t>
            </a:r>
            <a:r>
              <a:rPr lang="en-US" sz="1600">
                <a:latin typeface="Times New Roman" pitchFamily="18" charset="0"/>
                <a:cs typeface="Times New Roman" pitchFamily="18" charset="0"/>
              </a:rPr>
              <a:t>for</a:t>
            </a:r>
            <a:r>
              <a:rPr lang="en-US" sz="1600" b="0" i="1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>
                <a:latin typeface="Times New Roman" pitchFamily="18" charset="0"/>
                <a:cs typeface="Times New Roman" pitchFamily="18" charset="0"/>
              </a:rPr>
              <a:t>each</a:t>
            </a:r>
            <a:r>
              <a:rPr lang="en-US" sz="1600" b="0" i="1">
                <a:latin typeface="Times New Roman" pitchFamily="18" charset="0"/>
                <a:cs typeface="Times New Roman" pitchFamily="18" charset="0"/>
              </a:rPr>
              <a:t> action </a:t>
            </a:r>
            <a:r>
              <a:rPr lang="en-US" sz="1600">
                <a:latin typeface="Times New Roman" pitchFamily="18" charset="0"/>
                <a:cs typeface="Times New Roman" pitchFamily="18" charset="0"/>
              </a:rPr>
              <a:t>in</a:t>
            </a:r>
            <a:r>
              <a:rPr lang="en-US" sz="1600" b="0" i="1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 b="0" i="1" err="1">
                <a:latin typeface="Times New Roman" pitchFamily="18" charset="0"/>
                <a:cs typeface="Times New Roman" pitchFamily="18" charset="0"/>
              </a:rPr>
              <a:t>problem.</a:t>
            </a:r>
            <a:r>
              <a:rPr lang="en-US" sz="1600" b="0" err="1">
                <a:latin typeface="Times New Roman" pitchFamily="18" charset="0"/>
                <a:cs typeface="Times New Roman" pitchFamily="18" charset="0"/>
              </a:rPr>
              <a:t>ACTIONS</a:t>
            </a:r>
            <a:r>
              <a:rPr lang="en-US" sz="1600" b="0" i="1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sz="1600" b="0" i="1" err="1">
                <a:latin typeface="Times New Roman" pitchFamily="18" charset="0"/>
                <a:cs typeface="Times New Roman" pitchFamily="18" charset="0"/>
              </a:rPr>
              <a:t>node.</a:t>
            </a:r>
            <a:r>
              <a:rPr lang="en-US" sz="1600" b="0" err="1">
                <a:latin typeface="Times New Roman" pitchFamily="18" charset="0"/>
                <a:cs typeface="Times New Roman" pitchFamily="18" charset="0"/>
              </a:rPr>
              <a:t>STATE</a:t>
            </a:r>
            <a:r>
              <a:rPr lang="en-US" sz="1600" b="0" i="1">
                <a:latin typeface="Times New Roman" pitchFamily="18" charset="0"/>
                <a:cs typeface="Times New Roman" pitchFamily="18" charset="0"/>
              </a:rPr>
              <a:t>) </a:t>
            </a:r>
            <a:r>
              <a:rPr lang="en-US" sz="1600">
                <a:latin typeface="Times New Roman" pitchFamily="18" charset="0"/>
                <a:cs typeface="Times New Roman" pitchFamily="18" charset="0"/>
              </a:rPr>
              <a:t>do</a:t>
            </a:r>
            <a:r>
              <a:rPr lang="en-US" sz="1600" b="0" i="1"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>
              <a:buFont typeface="Symbol" pitchFamily="18" charset="2"/>
              <a:buNone/>
            </a:pPr>
            <a:r>
              <a:rPr lang="en-US" sz="1600" b="0" i="1">
                <a:latin typeface="Times New Roman" pitchFamily="18" charset="0"/>
                <a:cs typeface="Times New Roman" pitchFamily="18" charset="0"/>
              </a:rPr>
              <a:t>            child &lt;- </a:t>
            </a:r>
            <a:r>
              <a:rPr lang="en-US" sz="1600" b="0">
                <a:latin typeface="Times New Roman" pitchFamily="18" charset="0"/>
                <a:cs typeface="Times New Roman" pitchFamily="18" charset="0"/>
              </a:rPr>
              <a:t>CHILD-NODE</a:t>
            </a:r>
            <a:r>
              <a:rPr lang="en-US" sz="1600" b="0" i="1">
                <a:latin typeface="Times New Roman" pitchFamily="18" charset="0"/>
                <a:cs typeface="Times New Roman" pitchFamily="18" charset="0"/>
              </a:rPr>
              <a:t>(problem, node, action) </a:t>
            </a:r>
          </a:p>
          <a:p>
            <a:pPr>
              <a:buFont typeface="Symbol" pitchFamily="18" charset="2"/>
              <a:buNone/>
            </a:pPr>
            <a:r>
              <a:rPr lang="en-US" sz="1600">
                <a:latin typeface="Times New Roman" pitchFamily="18" charset="0"/>
                <a:cs typeface="Times New Roman" pitchFamily="18" charset="0"/>
              </a:rPr>
              <a:t>            if</a:t>
            </a:r>
            <a:r>
              <a:rPr lang="en-US" sz="1600" b="0" i="1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 b="0" i="1" err="1">
                <a:latin typeface="Times New Roman" pitchFamily="18" charset="0"/>
                <a:cs typeface="Times New Roman" pitchFamily="18" charset="0"/>
              </a:rPr>
              <a:t>problem.</a:t>
            </a:r>
            <a:r>
              <a:rPr lang="en-US" sz="1600" b="0" err="1">
                <a:latin typeface="Times New Roman" pitchFamily="18" charset="0"/>
                <a:cs typeface="Times New Roman" pitchFamily="18" charset="0"/>
              </a:rPr>
              <a:t>GOAL</a:t>
            </a:r>
            <a:r>
              <a:rPr lang="en-US" sz="1600" b="0">
                <a:latin typeface="Times New Roman" pitchFamily="18" charset="0"/>
                <a:cs typeface="Times New Roman" pitchFamily="18" charset="0"/>
              </a:rPr>
              <a:t>-TEST</a:t>
            </a:r>
            <a:r>
              <a:rPr lang="en-US" sz="1600" b="0" i="1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sz="1600" b="0" i="1" err="1">
                <a:latin typeface="Times New Roman" pitchFamily="18" charset="0"/>
                <a:cs typeface="Times New Roman" pitchFamily="18" charset="0"/>
              </a:rPr>
              <a:t>child.</a:t>
            </a:r>
            <a:r>
              <a:rPr lang="en-US" sz="1600" b="0" err="1">
                <a:latin typeface="Times New Roman" pitchFamily="18" charset="0"/>
                <a:cs typeface="Times New Roman" pitchFamily="18" charset="0"/>
              </a:rPr>
              <a:t>STATE</a:t>
            </a:r>
            <a:r>
              <a:rPr lang="en-US" sz="1600" b="0" i="1">
                <a:latin typeface="Times New Roman" pitchFamily="18" charset="0"/>
                <a:cs typeface="Times New Roman" pitchFamily="18" charset="0"/>
              </a:rPr>
              <a:t>) </a:t>
            </a:r>
            <a:r>
              <a:rPr lang="en-US" sz="1600">
                <a:latin typeface="Times New Roman" pitchFamily="18" charset="0"/>
                <a:cs typeface="Times New Roman" pitchFamily="18" charset="0"/>
              </a:rPr>
              <a:t>then</a:t>
            </a:r>
            <a:r>
              <a:rPr lang="en-US" sz="1600" b="0" i="1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>
                <a:latin typeface="Times New Roman" pitchFamily="18" charset="0"/>
                <a:cs typeface="Times New Roman" pitchFamily="18" charset="0"/>
              </a:rPr>
              <a:t>return</a:t>
            </a:r>
            <a:r>
              <a:rPr lang="en-US" sz="1600" b="0" i="1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 b="0">
                <a:latin typeface="Times New Roman" pitchFamily="18" charset="0"/>
                <a:cs typeface="Times New Roman" pitchFamily="18" charset="0"/>
              </a:rPr>
              <a:t>SOLUTION</a:t>
            </a:r>
            <a:r>
              <a:rPr lang="en-US" sz="1600" b="0" i="1">
                <a:latin typeface="Times New Roman" pitchFamily="18" charset="0"/>
                <a:cs typeface="Times New Roman" pitchFamily="18" charset="0"/>
              </a:rPr>
              <a:t>(child) </a:t>
            </a:r>
          </a:p>
          <a:p>
            <a:pPr>
              <a:buFont typeface="Symbol" pitchFamily="18" charset="2"/>
              <a:buNone/>
            </a:pPr>
            <a:r>
              <a:rPr lang="en-US" sz="1600" b="0" i="1">
                <a:latin typeface="Times New Roman" pitchFamily="18" charset="0"/>
                <a:cs typeface="Times New Roman" pitchFamily="18" charset="0"/>
              </a:rPr>
              <a:t>            frontier &lt;- </a:t>
            </a:r>
            <a:r>
              <a:rPr lang="en-US" sz="1600" b="0">
                <a:latin typeface="Times New Roman" pitchFamily="18" charset="0"/>
                <a:cs typeface="Times New Roman" pitchFamily="18" charset="0"/>
              </a:rPr>
              <a:t>INSERT</a:t>
            </a:r>
            <a:r>
              <a:rPr lang="en-US" sz="1600" b="0" i="1">
                <a:latin typeface="Times New Roman" pitchFamily="18" charset="0"/>
                <a:cs typeface="Times New Roman" pitchFamily="18" charset="0"/>
              </a:rPr>
              <a:t>(child, frontier)</a:t>
            </a:r>
          </a:p>
          <a:p>
            <a:pPr>
              <a:buFont typeface="Symbol" pitchFamily="18" charset="2"/>
              <a:buNone/>
            </a:pPr>
            <a:endParaRPr lang="en-US" sz="1600" b="0" i="1">
              <a:latin typeface="Times New Roman" pitchFamily="18" charset="0"/>
              <a:cs typeface="Times New Roman" pitchFamily="18" charset="0"/>
            </a:endParaRPr>
          </a:p>
          <a:p>
            <a:pPr>
              <a:buFont typeface="Symbol" pitchFamily="18" charset="2"/>
              <a:buNone/>
            </a:pPr>
            <a:endParaRPr lang="en-US" sz="1600" b="0" i="1">
              <a:latin typeface="Times New Roman" pitchFamily="18" charset="0"/>
              <a:cs typeface="Times New Roman" pitchFamily="18" charset="0"/>
            </a:endParaRPr>
          </a:p>
          <a:p>
            <a:pPr>
              <a:buFont typeface="Symbol" pitchFamily="18" charset="2"/>
              <a:buNone/>
            </a:pPr>
            <a:endParaRPr lang="en-US" sz="1600"/>
          </a:p>
          <a:p>
            <a:pPr>
              <a:buFont typeface="Symbol" pitchFamily="18" charset="2"/>
              <a:buNone/>
            </a:pPr>
            <a:endParaRPr lang="en-US" sz="1600"/>
          </a:p>
          <a:p>
            <a:pPr>
              <a:buFont typeface="Symbol" pitchFamily="18" charset="2"/>
              <a:buNone/>
            </a:pPr>
            <a:r>
              <a:rPr lang="en-US" sz="1600"/>
              <a:t>From Figure 3.11 Breadth-first search (ignores loops, repeated nodes)</a:t>
            </a:r>
          </a:p>
        </p:txBody>
      </p:sp>
      <p:sp>
        <p:nvSpPr>
          <p:cNvPr id="8" name="AutoShape 6"/>
          <p:cNvSpPr>
            <a:spLocks noChangeArrowheads="1"/>
          </p:cNvSpPr>
          <p:nvPr/>
        </p:nvSpPr>
        <p:spPr bwMode="auto">
          <a:xfrm>
            <a:off x="6697663" y="2173288"/>
            <a:ext cx="2149475" cy="1098550"/>
          </a:xfrm>
          <a:prstGeom prst="wedgeRoundRectCallout">
            <a:avLst>
              <a:gd name="adj1" fmla="val -223203"/>
              <a:gd name="adj2" fmla="val 46563"/>
              <a:gd name="adj3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>
              <a:defRPr/>
            </a:pPr>
            <a:r>
              <a:rPr lang="en-US" sz="1600">
                <a:solidFill>
                  <a:schemeClr val="accent3"/>
                </a:solidFill>
                <a:latin typeface="Arial" charset="0"/>
              </a:rPr>
              <a:t>Position within queue of new items determines search strategy</a:t>
            </a:r>
          </a:p>
        </p:txBody>
      </p:sp>
      <p:sp>
        <p:nvSpPr>
          <p:cNvPr id="9" name="AutoShape 4"/>
          <p:cNvSpPr>
            <a:spLocks noChangeArrowheads="1"/>
          </p:cNvSpPr>
          <p:nvPr/>
        </p:nvSpPr>
        <p:spPr bwMode="auto">
          <a:xfrm>
            <a:off x="5995988" y="4818063"/>
            <a:ext cx="2882900" cy="877887"/>
          </a:xfrm>
          <a:prstGeom prst="wedgeRoundRectCallout">
            <a:avLst>
              <a:gd name="adj1" fmla="val -104260"/>
              <a:gd name="adj2" fmla="val -79319"/>
              <a:gd name="adj3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>
              <a:defRPr/>
            </a:pPr>
            <a:r>
              <a:rPr lang="en-US" sz="1600">
                <a:solidFill>
                  <a:schemeClr val="accent3"/>
                </a:solidFill>
                <a:latin typeface="Arial" charset="0"/>
              </a:rPr>
              <a:t>Subtle:  </a:t>
            </a:r>
            <a:r>
              <a:rPr lang="en-US" sz="1600" i="1">
                <a:solidFill>
                  <a:schemeClr val="accent3"/>
                </a:solidFill>
                <a:latin typeface="Arial" charset="0"/>
              </a:rPr>
              <a:t>Node inserted into queue only after testing to see if it is a goal state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CIS 421/521 - Intro to AI - </a:t>
            </a:r>
            <a:r>
              <a:rPr lang="de-DE" smtClean="0"/>
              <a:t>Fall 2018</a:t>
            </a:r>
            <a:endParaRPr lang="en-US" alt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A8A179A-356C-4639-9535-0DE21556AF82}" type="slidenum">
              <a:rPr lang="en-US" altLang="en-US" smtClean="0"/>
              <a:pPr>
                <a:defRPr/>
              </a:pPr>
              <a:t>49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8785775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0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457200"/>
            <a:ext cx="7772400" cy="457200"/>
          </a:xfrm>
        </p:spPr>
        <p:txBody>
          <a:bodyPr/>
          <a:lstStyle/>
          <a:p>
            <a:r>
              <a:rPr lang="en-US" sz="2800" dirty="0"/>
              <a:t>Review: Acting rationally: </a:t>
            </a:r>
            <a:br>
              <a:rPr lang="en-US" sz="2800" dirty="0"/>
            </a:br>
            <a:r>
              <a:rPr lang="en-US" sz="2800" dirty="0"/>
              <a:t>rational agents</a:t>
            </a:r>
          </a:p>
        </p:txBody>
      </p:sp>
      <p:sp>
        <p:nvSpPr>
          <p:cNvPr id="2970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Rational</a:t>
            </a:r>
            <a:r>
              <a:rPr lang="en-US" dirty="0"/>
              <a:t> behavior: doing the right thing</a:t>
            </a:r>
          </a:p>
          <a:p>
            <a:endParaRPr lang="en-US" dirty="0"/>
          </a:p>
          <a:p>
            <a:r>
              <a:rPr lang="en-US" dirty="0"/>
              <a:t>The right thing: that which is </a:t>
            </a:r>
            <a:r>
              <a:rPr lang="en-US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expected to maximize goal achievement, given the available information</a:t>
            </a:r>
          </a:p>
          <a:p>
            <a:r>
              <a:rPr lang="en-US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Rational agent:  An agent is an entity that perceives and acts rationally</a:t>
            </a:r>
          </a:p>
          <a:p>
            <a:pPr>
              <a:lnSpc>
                <a:spcPct val="80000"/>
              </a:lnSpc>
            </a:pPr>
            <a:endParaRPr lang="en-US" sz="1200" dirty="0"/>
          </a:p>
          <a:p>
            <a:pPr>
              <a:lnSpc>
                <a:spcPct val="80000"/>
              </a:lnSpc>
            </a:pPr>
            <a:endParaRPr lang="en-US" sz="1200" dirty="0"/>
          </a:p>
          <a:p>
            <a:pPr>
              <a:lnSpc>
                <a:spcPct val="80000"/>
              </a:lnSpc>
            </a:pPr>
            <a:endParaRPr lang="en-US" sz="1200" dirty="0"/>
          </a:p>
          <a:p>
            <a:pPr marL="0" indent="0" algn="ctr">
              <a:lnSpc>
                <a:spcPct val="80000"/>
              </a:lnSpc>
              <a:buNone/>
            </a:pPr>
            <a:r>
              <a:rPr lang="en-US" dirty="0"/>
              <a:t>This course is about </a:t>
            </a:r>
            <a:r>
              <a:rPr lang="en-US" i="1" dirty="0">
                <a:solidFill>
                  <a:schemeClr val="accent2"/>
                </a:solidFill>
              </a:rPr>
              <a:t>effective programming techniques</a:t>
            </a:r>
            <a:r>
              <a:rPr lang="en-US" dirty="0"/>
              <a:t> for designing </a:t>
            </a:r>
            <a:r>
              <a:rPr lang="en-US" i="1" dirty="0">
                <a:solidFill>
                  <a:schemeClr val="accent2"/>
                </a:solidFill>
              </a:rPr>
              <a:t>rational agents</a:t>
            </a:r>
          </a:p>
        </p:txBody>
      </p:sp>
      <p:sp>
        <p:nvSpPr>
          <p:cNvPr id="29698" name="Date Placeholder 3"/>
          <p:cNvSpPr>
            <a:spLocks noGrp="1"/>
          </p:cNvSpPr>
          <p:nvPr>
            <p:ph type="dt" sz="half" idx="10"/>
          </p:nvPr>
        </p:nvSpPr>
        <p:spPr>
          <a:noFill/>
        </p:spPr>
        <p:txBody>
          <a:bodyPr/>
          <a:lstStyle/>
          <a:p>
            <a:r>
              <a:rPr lang="en-US" dirty="0"/>
              <a:t>CIS 521 - Intro to AI - </a:t>
            </a:r>
            <a:r>
              <a:rPr lang="de-DE" dirty="0" smtClean="0"/>
              <a:t>Fall 2018</a:t>
            </a:r>
            <a:endParaRPr lang="en-US" altLang="en-US" dirty="0"/>
          </a:p>
        </p:txBody>
      </p:sp>
      <p:sp>
        <p:nvSpPr>
          <p:cNvPr id="29699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D675DAED-5A75-4E82-9728-6647F9C68711}" type="slidenum">
              <a:rPr lang="en-US" altLang="en-US" smtClean="0"/>
              <a:pPr/>
              <a:t>5</a:t>
            </a:fld>
            <a:r>
              <a:rPr lang="en-US" altLang="en-US" dirty="0"/>
              <a:t> </a:t>
            </a:r>
          </a:p>
        </p:txBody>
      </p:sp>
      <p:graphicFrame>
        <p:nvGraphicFramePr>
          <p:cNvPr id="989200" name="Group 16"/>
          <p:cNvGraphicFramePr>
            <a:graphicFrameLocks noGrp="1"/>
          </p:cNvGraphicFramePr>
          <p:nvPr/>
        </p:nvGraphicFramePr>
        <p:xfrm>
          <a:off x="6019800" y="228600"/>
          <a:ext cx="2971800" cy="609600"/>
        </p:xfrm>
        <a:graphic>
          <a:graphicData uri="http://schemas.openxmlformats.org/drawingml/2006/table">
            <a:tbl>
              <a:tblPr/>
              <a:tblGrid>
                <a:gridCol w="14478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9"/>
                        </a:buClr>
                        <a:buSzPct val="100000"/>
                        <a:buFont typeface="Symbol" pitchFamily="18" charset="2"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Thinking humanly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9"/>
                        </a:buClr>
                        <a:buSzPct val="100000"/>
                        <a:buFont typeface="Symbol" pitchFamily="18" charset="2"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Thinking rationally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9"/>
                        </a:buClr>
                        <a:buSzPct val="100000"/>
                        <a:buFont typeface="Symbol" pitchFamily="18" charset="2"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Acting humanly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9"/>
                        </a:buClr>
                        <a:buSzPct val="100000"/>
                        <a:buFont typeface="Symbol" pitchFamily="18" charset="2"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Acting rationally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0">
                      <a:gsLst>
                        <a:gs pos="0">
                          <a:srgbClr val="9933FF">
                            <a:gamma/>
                            <a:tint val="22353"/>
                            <a:invGamma/>
                          </a:srgbClr>
                        </a:gs>
                        <a:gs pos="100000">
                          <a:srgbClr val="9933FF"/>
                        </a:gs>
                      </a:gsLst>
                      <a:lin ang="189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424257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Properties of breadth-first search</a:t>
            </a:r>
          </a:p>
        </p:txBody>
      </p:sp>
      <p:sp>
        <p:nvSpPr>
          <p:cNvPr id="501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295400"/>
            <a:ext cx="8305800" cy="4572000"/>
          </a:xfrm>
        </p:spPr>
        <p:txBody>
          <a:bodyPr/>
          <a:lstStyle/>
          <a:p>
            <a:pPr defTabSz="457200"/>
            <a:r>
              <a:rPr lang="en-US" u="sng">
                <a:solidFill>
                  <a:srgbClr val="CC0099"/>
                </a:solidFill>
              </a:rPr>
              <a:t>Complete?</a:t>
            </a:r>
            <a:r>
              <a:rPr lang="en-US">
                <a:solidFill>
                  <a:srgbClr val="CC0099"/>
                </a:solidFill>
              </a:rPr>
              <a:t> 	</a:t>
            </a:r>
            <a:r>
              <a:rPr lang="en-US"/>
              <a:t>Yes (if </a:t>
            </a:r>
            <a:r>
              <a:rPr lang="en-US" i="1"/>
              <a:t>b</a:t>
            </a:r>
            <a:r>
              <a:rPr lang="en-US"/>
              <a:t> is finite)</a:t>
            </a:r>
          </a:p>
          <a:p>
            <a:pPr defTabSz="457200"/>
            <a:r>
              <a:rPr lang="en-US" u="sng">
                <a:solidFill>
                  <a:srgbClr val="CC0099"/>
                </a:solidFill>
              </a:rPr>
              <a:t>Time Complexity?</a:t>
            </a:r>
            <a:r>
              <a:rPr lang="en-US"/>
              <a:t> 	</a:t>
            </a:r>
            <a:r>
              <a:rPr lang="en-US" i="1"/>
              <a:t>1+b+b</a:t>
            </a:r>
            <a:r>
              <a:rPr lang="en-US" i="1" baseline="30000"/>
              <a:t>2</a:t>
            </a:r>
            <a:r>
              <a:rPr lang="en-US" i="1"/>
              <a:t>+b</a:t>
            </a:r>
            <a:r>
              <a:rPr lang="en-US" i="1" baseline="30000"/>
              <a:t>3</a:t>
            </a:r>
            <a:r>
              <a:rPr lang="en-US"/>
              <a:t>+… +</a:t>
            </a:r>
            <a:r>
              <a:rPr lang="en-US" i="1" err="1"/>
              <a:t>b</a:t>
            </a:r>
            <a:r>
              <a:rPr lang="en-US" i="1" baseline="30000" err="1"/>
              <a:t>d</a:t>
            </a:r>
            <a:r>
              <a:rPr lang="en-US"/>
              <a:t> = O(</a:t>
            </a:r>
            <a:r>
              <a:rPr lang="en-US" err="1"/>
              <a:t>b</a:t>
            </a:r>
            <a:r>
              <a:rPr lang="en-US" baseline="30000" err="1"/>
              <a:t>d</a:t>
            </a:r>
            <a:r>
              <a:rPr lang="en-US"/>
              <a:t>)</a:t>
            </a:r>
            <a:endParaRPr lang="en-US" i="1"/>
          </a:p>
          <a:p>
            <a:pPr defTabSz="457200"/>
            <a:r>
              <a:rPr lang="en-US" u="sng">
                <a:solidFill>
                  <a:srgbClr val="CC0099"/>
                </a:solidFill>
              </a:rPr>
              <a:t>Space Complexity?</a:t>
            </a:r>
            <a:r>
              <a:rPr lang="en-US"/>
              <a:t> </a:t>
            </a:r>
            <a:r>
              <a:rPr lang="en-US" i="1"/>
              <a:t>O(</a:t>
            </a:r>
            <a:r>
              <a:rPr lang="en-US" i="1" err="1"/>
              <a:t>b</a:t>
            </a:r>
            <a:r>
              <a:rPr lang="en-US" i="1" baseline="30000" err="1"/>
              <a:t>d</a:t>
            </a:r>
            <a:r>
              <a:rPr lang="en-US" i="1"/>
              <a:t>)</a:t>
            </a:r>
            <a:r>
              <a:rPr lang="en-US"/>
              <a:t> </a:t>
            </a:r>
            <a:r>
              <a:rPr lang="en-US" sz="2000"/>
              <a:t>(keeps every node in memory)</a:t>
            </a:r>
            <a:endParaRPr lang="en-US"/>
          </a:p>
          <a:p>
            <a:pPr defTabSz="457200"/>
            <a:r>
              <a:rPr lang="en-US" u="sng">
                <a:solidFill>
                  <a:srgbClr val="CC0099"/>
                </a:solidFill>
              </a:rPr>
              <a:t>Optimal?</a:t>
            </a:r>
            <a:r>
              <a:rPr lang="en-US"/>
              <a:t> 		Yes, if cost = 1 per step</a:t>
            </a:r>
            <a:br>
              <a:rPr lang="en-US"/>
            </a:br>
            <a:r>
              <a:rPr lang="en-US"/>
              <a:t>					(not optimal in general)</a:t>
            </a:r>
          </a:p>
          <a:p>
            <a:pPr defTabSz="457200"/>
            <a:endParaRPr lang="en-US">
              <a:solidFill>
                <a:srgbClr val="FF0000"/>
              </a:solidFill>
            </a:endParaRPr>
          </a:p>
          <a:p>
            <a:pPr defTabSz="457200"/>
            <a:endParaRPr lang="en-US" sz="2000"/>
          </a:p>
          <a:p>
            <a:pPr lvl="1" algn="ctr" defTabSz="457200">
              <a:buFontTx/>
              <a:buNone/>
            </a:pPr>
            <a:r>
              <a:rPr lang="en-US" sz="1800" i="1"/>
              <a:t>b: maximum branching factor of search tree</a:t>
            </a:r>
          </a:p>
          <a:p>
            <a:pPr lvl="1" algn="ctr" defTabSz="457200">
              <a:buFontTx/>
              <a:buNone/>
            </a:pPr>
            <a:r>
              <a:rPr lang="en-US" sz="1800" i="1"/>
              <a:t>d: depth of the least cost solution</a:t>
            </a:r>
          </a:p>
          <a:p>
            <a:pPr lvl="1" algn="ctr" defTabSz="457200">
              <a:buFontTx/>
              <a:buNone/>
            </a:pPr>
            <a:r>
              <a:rPr lang="en-US" sz="1800" i="1"/>
              <a:t>m: maximum depth of the state space (</a:t>
            </a:r>
            <a:r>
              <a:rPr lang="en-US" altLang="en-US" sz="1800" i="1">
                <a:sym typeface="Symbol" pitchFamily="18" charset="2"/>
              </a:rPr>
              <a:t>)</a:t>
            </a:r>
            <a:endParaRPr lang="en-US" sz="1800" i="1">
              <a:sym typeface="Symbol" pitchFamily="18" charset="2"/>
            </a:endParaRPr>
          </a:p>
          <a:p>
            <a:pPr lvl="1" algn="ctr" defTabSz="457200">
              <a:buFontTx/>
              <a:buNone/>
            </a:pPr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CIS 421/521 - Intro to AI - </a:t>
            </a:r>
            <a:r>
              <a:rPr lang="de-DE" smtClean="0"/>
              <a:t>Fall 2018</a:t>
            </a:r>
            <a:endParaRPr lang="en-US" alt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A8A179A-356C-4639-9535-0DE21556AF82}" type="slidenum">
              <a:rPr lang="en-US" altLang="en-US" smtClean="0"/>
              <a:pPr>
                <a:defRPr/>
              </a:pPr>
              <a:t>50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5132361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2590800" cy="457200"/>
          </a:xfrm>
        </p:spPr>
        <p:txBody>
          <a:bodyPr/>
          <a:lstStyle/>
          <a:p>
            <a:pPr>
              <a:defRPr/>
            </a:pPr>
            <a:r>
              <a:rPr lang="en-US"/>
              <a:t>CIS 421/521 - Intro to AI - </a:t>
            </a:r>
            <a:r>
              <a:rPr lang="de-DE" smtClean="0"/>
              <a:t>Fall 2018</a:t>
            </a:r>
            <a:endParaRPr lang="en-US" altLang="en-US"/>
          </a:p>
        </p:txBody>
      </p:sp>
      <p:sp>
        <p:nvSpPr>
          <p:cNvPr id="51205" name="Slide Number Placeholder 5"/>
          <p:cNvSpPr txBox="1">
            <a:spLocks noGrp="1"/>
          </p:cNvSpPr>
          <p:nvPr/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r>
              <a:rPr lang="en-US" altLang="en-US" sz="1400"/>
              <a:t>       </a:t>
            </a:r>
            <a:fld id="{60589617-DF09-43CC-A781-BEC73FCA92C8}" type="slidenum">
              <a:rPr lang="en-US" altLang="en-US" sz="1400"/>
              <a:pPr/>
              <a:t>51</a:t>
            </a:fld>
            <a:endParaRPr lang="en-US" altLang="en-US" sz="1400"/>
          </a:p>
        </p:txBody>
      </p:sp>
      <p:sp>
        <p:nvSpPr>
          <p:cNvPr id="5120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609600"/>
            <a:ext cx="8001000" cy="457200"/>
          </a:xfrm>
        </p:spPr>
        <p:txBody>
          <a:bodyPr/>
          <a:lstStyle/>
          <a:p>
            <a:r>
              <a:rPr lang="en-US"/>
              <a:t>Exponential Space </a:t>
            </a:r>
            <a:r>
              <a:rPr lang="en-US" sz="2800"/>
              <a:t>(and time)</a:t>
            </a:r>
            <a:r>
              <a:rPr lang="en-US"/>
              <a:t> Not Good...</a:t>
            </a:r>
          </a:p>
        </p:txBody>
      </p:sp>
      <p:sp>
        <p:nvSpPr>
          <p:cNvPr id="512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295400"/>
            <a:ext cx="7772400" cy="5072063"/>
          </a:xfrm>
        </p:spPr>
        <p:txBody>
          <a:bodyPr/>
          <a:lstStyle/>
          <a:p>
            <a:pPr lvl="1"/>
            <a:r>
              <a:rPr lang="en-US"/>
              <a:t>Exponential complexity uninformed search problems </a:t>
            </a:r>
            <a:r>
              <a:rPr lang="en-US" i="1">
                <a:solidFill>
                  <a:schemeClr val="accent2"/>
                </a:solidFill>
              </a:rPr>
              <a:t>cannot </a:t>
            </a:r>
            <a:r>
              <a:rPr lang="en-US"/>
              <a:t>be solved for any but the smallest instances.</a:t>
            </a:r>
          </a:p>
          <a:p>
            <a:pPr lvl="1"/>
            <a:r>
              <a:rPr lang="en-US" i="1">
                <a:solidFill>
                  <a:schemeClr val="accent2"/>
                </a:solidFill>
              </a:rPr>
              <a:t>(Memory </a:t>
            </a:r>
            <a:r>
              <a:rPr lang="en-US"/>
              <a:t>requirements are a bigger problem than </a:t>
            </a:r>
            <a:r>
              <a:rPr lang="en-US" i="1">
                <a:solidFill>
                  <a:schemeClr val="accent2"/>
                </a:solidFill>
              </a:rPr>
              <a:t>execution </a:t>
            </a:r>
            <a:r>
              <a:rPr lang="en-US"/>
              <a:t>time.)</a:t>
            </a:r>
          </a:p>
          <a:p>
            <a:pPr lvl="1"/>
            <a:endParaRPr lang="en-US" sz="1600"/>
          </a:p>
          <a:p>
            <a:pPr lvl="1"/>
            <a:endParaRPr lang="en-US" sz="1600"/>
          </a:p>
          <a:p>
            <a:pPr lvl="1"/>
            <a:endParaRPr lang="en-US" sz="1600"/>
          </a:p>
          <a:p>
            <a:pPr lvl="1"/>
            <a:endParaRPr lang="en-US" sz="1600"/>
          </a:p>
          <a:p>
            <a:pPr lvl="1"/>
            <a:endParaRPr lang="en-US" sz="1600"/>
          </a:p>
          <a:p>
            <a:pPr lvl="1"/>
            <a:endParaRPr lang="en-US" sz="1600"/>
          </a:p>
          <a:p>
            <a:pPr lvl="1"/>
            <a:endParaRPr lang="en-US" sz="1600"/>
          </a:p>
          <a:p>
            <a:pPr lvl="1"/>
            <a:endParaRPr lang="en-US" sz="1600"/>
          </a:p>
          <a:p>
            <a:pPr lvl="1"/>
            <a:endParaRPr lang="en-US" sz="1600"/>
          </a:p>
          <a:p>
            <a:pPr lvl="1"/>
            <a:endParaRPr lang="en-US" sz="1600"/>
          </a:p>
          <a:p>
            <a:pPr lvl="1" algn="ctr">
              <a:buFontTx/>
              <a:buNone/>
            </a:pPr>
            <a:r>
              <a:rPr lang="en-US" sz="1600"/>
              <a:t>	Fig 3.13  Assumes b=10, 1M</a:t>
            </a:r>
            <a:r>
              <a:rPr lang="en-US" sz="1600" baseline="30000"/>
              <a:t> </a:t>
            </a:r>
            <a:r>
              <a:rPr lang="en-US" sz="1600"/>
              <a:t>nodes/sec, 1000 bytes/node</a:t>
            </a:r>
          </a:p>
          <a:p>
            <a:pPr lvl="1"/>
            <a:endParaRPr lang="en-US" sz="1600"/>
          </a:p>
          <a:p>
            <a:pPr lvl="1"/>
            <a:endParaRPr lang="en-US"/>
          </a:p>
        </p:txBody>
      </p:sp>
      <p:graphicFrame>
        <p:nvGraphicFramePr>
          <p:cNvPr id="1210372" name="Group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4243112"/>
              </p:ext>
            </p:extLst>
          </p:nvPr>
        </p:nvGraphicFramePr>
        <p:xfrm>
          <a:off x="1371600" y="2743200"/>
          <a:ext cx="6857999" cy="2714626"/>
        </p:xfrm>
        <a:graphic>
          <a:graphicData uri="http://schemas.openxmlformats.org/drawingml/2006/table">
            <a:tbl>
              <a:tblPr/>
              <a:tblGrid>
                <a:gridCol w="171493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71493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713183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714939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00000"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18" charset="0"/>
                        </a:rPr>
                        <a:t>DEPTH</a:t>
                      </a:r>
                    </a:p>
                  </a:txBody>
                  <a:tcPr marL="91430" marR="9143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00000"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18" charset="0"/>
                        </a:rPr>
                        <a:t>NODES</a:t>
                      </a:r>
                    </a:p>
                  </a:txBody>
                  <a:tcPr marL="91430" marR="91430"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00000"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18" charset="0"/>
                        </a:rPr>
                        <a:t>TIME</a:t>
                      </a:r>
                    </a:p>
                  </a:txBody>
                  <a:tcPr marL="91430" marR="91430"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00000"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18" charset="0"/>
                        </a:rPr>
                        <a:t>MEMORY</a:t>
                      </a:r>
                    </a:p>
                  </a:txBody>
                  <a:tcPr marL="91430" marR="91430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00000"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18" charset="0"/>
                        </a:rPr>
                        <a:t>2</a:t>
                      </a:r>
                    </a:p>
                  </a:txBody>
                  <a:tcPr marL="91430" marR="9143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00000"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18" charset="0"/>
                        </a:rPr>
                        <a:t>110</a:t>
                      </a:r>
                    </a:p>
                  </a:txBody>
                  <a:tcPr marL="91430" marR="91430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00000"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18" charset="0"/>
                        </a:rPr>
                        <a:t>0.11 milliseconds</a:t>
                      </a:r>
                    </a:p>
                  </a:txBody>
                  <a:tcPr marL="91430" marR="91430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00000"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18" charset="0"/>
                        </a:rPr>
                        <a:t>107  kilobytes</a:t>
                      </a:r>
                    </a:p>
                  </a:txBody>
                  <a:tcPr marL="91430" marR="91430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381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00000"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18" charset="0"/>
                        </a:rPr>
                        <a:t>4</a:t>
                      </a:r>
                    </a:p>
                  </a:txBody>
                  <a:tcPr marL="91430" marR="9143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00000"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18" charset="0"/>
                        </a:rPr>
                        <a:t>11110</a:t>
                      </a:r>
                    </a:p>
                  </a:txBody>
                  <a:tcPr marL="91430" marR="9143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00000"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18" charset="0"/>
                        </a:rPr>
                        <a:t>11 milliseconds</a:t>
                      </a:r>
                    </a:p>
                  </a:txBody>
                  <a:tcPr marL="91430" marR="9143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00000"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18" charset="0"/>
                        </a:rPr>
                        <a:t>10.6 megabytes</a:t>
                      </a:r>
                    </a:p>
                  </a:txBody>
                  <a:tcPr marL="91430" marR="91430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00000"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18" charset="0"/>
                        </a:rPr>
                        <a:t>6</a:t>
                      </a:r>
                    </a:p>
                  </a:txBody>
                  <a:tcPr marL="91430" marR="9143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00000"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18" charset="0"/>
                        </a:rPr>
                        <a:t>10</a:t>
                      </a:r>
                      <a:r>
                        <a:rPr kumimoji="0" lang="en-US" sz="1600" b="1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18" charset="0"/>
                        </a:rPr>
                        <a:t>6</a:t>
                      </a:r>
                      <a:endParaRPr kumimoji="0" 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itchFamily="18" charset="0"/>
                      </a:endParaRPr>
                    </a:p>
                  </a:txBody>
                  <a:tcPr marL="91430" marR="9143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00000"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18" charset="0"/>
                        </a:rPr>
                        <a:t>1.1 seconds</a:t>
                      </a:r>
                    </a:p>
                  </a:txBody>
                  <a:tcPr marL="91430" marR="9143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00000"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18" charset="0"/>
                        </a:rPr>
                        <a:t>1 gigabytes</a:t>
                      </a:r>
                    </a:p>
                  </a:txBody>
                  <a:tcPr marL="91430" marR="91430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00000"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18" charset="0"/>
                        </a:rPr>
                        <a:t>8</a:t>
                      </a:r>
                    </a:p>
                  </a:txBody>
                  <a:tcPr marL="91430" marR="9143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00000"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18" charset="0"/>
                        </a:rPr>
                        <a:t>10</a:t>
                      </a:r>
                      <a:r>
                        <a:rPr kumimoji="0" lang="en-US" sz="1600" b="1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18" charset="0"/>
                        </a:rPr>
                        <a:t>8</a:t>
                      </a:r>
                    </a:p>
                  </a:txBody>
                  <a:tcPr marL="91430" marR="9143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00000"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18" charset="0"/>
                        </a:rPr>
                        <a:t>2 minutes</a:t>
                      </a:r>
                    </a:p>
                  </a:txBody>
                  <a:tcPr marL="91430" marR="9143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00000"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18" charset="0"/>
                        </a:rPr>
                        <a:t>103 gigabytes</a:t>
                      </a:r>
                    </a:p>
                  </a:txBody>
                  <a:tcPr marL="91430" marR="91430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00000"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18" charset="0"/>
                        </a:rPr>
                        <a:t>10</a:t>
                      </a:r>
                    </a:p>
                  </a:txBody>
                  <a:tcPr marL="91430" marR="9143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00000"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18" charset="0"/>
                        </a:rPr>
                        <a:t>10</a:t>
                      </a:r>
                      <a:r>
                        <a:rPr kumimoji="0" lang="en-US" sz="1600" b="1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18" charset="0"/>
                        </a:rPr>
                        <a:t>10</a:t>
                      </a:r>
                    </a:p>
                  </a:txBody>
                  <a:tcPr marL="91430" marR="9143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00000"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18" charset="0"/>
                        </a:rPr>
                        <a:t>3 hours</a:t>
                      </a:r>
                    </a:p>
                  </a:txBody>
                  <a:tcPr marL="91430" marR="9143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00000"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18" charset="0"/>
                        </a:rPr>
                        <a:t>10 terabytes</a:t>
                      </a:r>
                    </a:p>
                  </a:txBody>
                  <a:tcPr marL="91430" marR="91430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381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00000"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18" charset="0"/>
                        </a:rPr>
                        <a:t>12</a:t>
                      </a:r>
                    </a:p>
                  </a:txBody>
                  <a:tcPr marL="91430" marR="9143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00000"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18" charset="0"/>
                        </a:rPr>
                        <a:t>10</a:t>
                      </a:r>
                      <a:r>
                        <a:rPr kumimoji="0" lang="en-US" sz="1600" b="1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18" charset="0"/>
                        </a:rPr>
                        <a:t>12</a:t>
                      </a:r>
                    </a:p>
                  </a:txBody>
                  <a:tcPr marL="91430" marR="9143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00000"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18" charset="0"/>
                        </a:rPr>
                        <a:t>13 days</a:t>
                      </a:r>
                    </a:p>
                  </a:txBody>
                  <a:tcPr marL="91430" marR="9143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00000"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18" charset="0"/>
                        </a:rPr>
                        <a:t>1 </a:t>
                      </a:r>
                      <a:r>
                        <a:rPr kumimoji="0" lang="en-US" sz="1600" b="1" i="0" u="none" strike="noStrike" cap="none" normalizeH="0" baseline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18" charset="0"/>
                        </a:rPr>
                        <a:t>petabytes</a:t>
                      </a:r>
                      <a:endParaRPr kumimoji="0" 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itchFamily="18" charset="0"/>
                      </a:endParaRPr>
                    </a:p>
                  </a:txBody>
                  <a:tcPr marL="91430" marR="91430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00000"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18" charset="0"/>
                        </a:rPr>
                        <a:t>14</a:t>
                      </a:r>
                    </a:p>
                  </a:txBody>
                  <a:tcPr marL="91430" marR="9143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00000"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18" charset="0"/>
                        </a:rPr>
                        <a:t>10</a:t>
                      </a:r>
                      <a:r>
                        <a:rPr kumimoji="0" lang="en-US" sz="1600" b="1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18" charset="0"/>
                        </a:rPr>
                        <a:t>14</a:t>
                      </a:r>
                    </a:p>
                  </a:txBody>
                  <a:tcPr marL="91430" marR="9143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00000"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18" charset="0"/>
                        </a:rPr>
                        <a:t>3.5 years</a:t>
                      </a:r>
                    </a:p>
                  </a:txBody>
                  <a:tcPr marL="91430" marR="9143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00000"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18" charset="0"/>
                        </a:rPr>
                        <a:t>99 </a:t>
                      </a:r>
                      <a:r>
                        <a:rPr kumimoji="0" lang="en-US" sz="1600" b="1" i="0" u="none" strike="noStrike" cap="none" normalizeH="0" baseline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itchFamily="18" charset="0"/>
                        </a:rPr>
                        <a:t>petabytles</a:t>
                      </a:r>
                      <a:endParaRPr kumimoji="0" 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itchFamily="18" charset="0"/>
                      </a:endParaRPr>
                    </a:p>
                  </a:txBody>
                  <a:tcPr marL="91430" marR="91430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A8A179A-356C-4639-9535-0DE21556AF82}" type="slidenum">
              <a:rPr lang="en-US" altLang="en-US" smtClean="0"/>
              <a:pPr>
                <a:defRPr/>
              </a:pPr>
              <a:t>51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9849619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Review: Depth-first search</a:t>
            </a:r>
          </a:p>
        </p:txBody>
      </p:sp>
      <p:sp>
        <p:nvSpPr>
          <p:cNvPr id="532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524000"/>
            <a:ext cx="8458200" cy="4114800"/>
          </a:xfrm>
        </p:spPr>
        <p:txBody>
          <a:bodyPr/>
          <a:lstStyle/>
          <a:p>
            <a:r>
              <a:rPr lang="en-US" sz="2800"/>
              <a:t>Idea: </a:t>
            </a:r>
          </a:p>
          <a:p>
            <a:pPr lvl="1"/>
            <a:r>
              <a:rPr lang="en-US" sz="2400"/>
              <a:t>Expand </a:t>
            </a:r>
            <a:r>
              <a:rPr lang="en-US" sz="2400" i="1">
                <a:solidFill>
                  <a:schemeClr val="accent2"/>
                </a:solidFill>
              </a:rPr>
              <a:t>deepest </a:t>
            </a:r>
            <a:r>
              <a:rPr lang="en-US" sz="2400"/>
              <a:t>unexpanded node</a:t>
            </a:r>
          </a:p>
          <a:p>
            <a:pPr lvl="1"/>
            <a:endParaRPr lang="en-US" sz="2400"/>
          </a:p>
          <a:p>
            <a:r>
              <a:rPr lang="en-US" sz="2800" u="sng"/>
              <a:t>Implementation:</a:t>
            </a:r>
          </a:p>
          <a:p>
            <a:pPr lvl="1"/>
            <a:r>
              <a:rPr lang="en-US" sz="2400" i="1">
                <a:solidFill>
                  <a:schemeClr val="accent2"/>
                </a:solidFill>
              </a:rPr>
              <a:t>frontier </a:t>
            </a:r>
            <a:r>
              <a:rPr lang="en-US" sz="2400"/>
              <a:t>is LIFO (Last-In-First-Out) Queue:</a:t>
            </a:r>
          </a:p>
          <a:p>
            <a:pPr lvl="2"/>
            <a:r>
              <a:rPr lang="en-US" sz="2000"/>
              <a:t>Put successors at the </a:t>
            </a:r>
            <a:r>
              <a:rPr lang="en-US" sz="2000" i="1"/>
              <a:t>front </a:t>
            </a:r>
            <a:r>
              <a:rPr lang="en-US" sz="2000"/>
              <a:t>of </a:t>
            </a:r>
            <a:r>
              <a:rPr lang="en-US" sz="2000" i="1">
                <a:solidFill>
                  <a:schemeClr val="accent2"/>
                </a:solidFill>
              </a:rPr>
              <a:t>frontier </a:t>
            </a:r>
            <a:r>
              <a:rPr lang="en-US" sz="2000"/>
              <a:t>successor list.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CIS 421/521 - Intro to AI - </a:t>
            </a:r>
            <a:r>
              <a:rPr lang="de-DE" smtClean="0"/>
              <a:t>Fall 2018</a:t>
            </a:r>
            <a:endParaRPr lang="en-US" alt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A8A179A-356C-4639-9535-0DE21556AF82}" type="slidenum">
              <a:rPr lang="en-US" altLang="en-US" smtClean="0"/>
              <a:pPr>
                <a:defRPr/>
              </a:pPr>
              <a:t>52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7174475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/>
              <a:t>Properties of depth-first search</a:t>
            </a:r>
          </a:p>
        </p:txBody>
      </p:sp>
      <p:sp>
        <p:nvSpPr>
          <p:cNvPr id="563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sz="2000" u="sng">
                <a:solidFill>
                  <a:srgbClr val="CC0099"/>
                </a:solidFill>
              </a:rPr>
              <a:t>Complete?</a:t>
            </a:r>
            <a:r>
              <a:rPr lang="en-US" sz="2000"/>
              <a:t> 	No: fails in infinite-depth spaces, spaces with loops</a:t>
            </a:r>
          </a:p>
          <a:p>
            <a:pPr lvl="1">
              <a:lnSpc>
                <a:spcPct val="90000"/>
              </a:lnSpc>
            </a:pPr>
            <a:r>
              <a:rPr lang="en-US" sz="1800"/>
              <a:t>Modify to avoid repeated states along path</a:t>
            </a:r>
          </a:p>
          <a:p>
            <a:pPr lvl="2">
              <a:lnSpc>
                <a:spcPct val="90000"/>
              </a:lnSpc>
              <a:buFontTx/>
              <a:buNone/>
            </a:pPr>
            <a:r>
              <a:rPr lang="en-US" sz="1600">
                <a:sym typeface="Wingdings" pitchFamily="2" charset="2"/>
              </a:rPr>
              <a:t></a:t>
            </a:r>
            <a:r>
              <a:rPr lang="en-US" sz="1600"/>
              <a:t> complete in finite spaces</a:t>
            </a:r>
          </a:p>
          <a:p>
            <a:pPr>
              <a:lnSpc>
                <a:spcPct val="90000"/>
              </a:lnSpc>
            </a:pPr>
            <a:r>
              <a:rPr lang="en-US" sz="2000" u="sng">
                <a:solidFill>
                  <a:srgbClr val="CC0099"/>
                </a:solidFill>
              </a:rPr>
              <a:t>Time?</a:t>
            </a:r>
            <a:r>
              <a:rPr lang="en-US" sz="2000"/>
              <a:t> 	</a:t>
            </a:r>
            <a:r>
              <a:rPr lang="en-US" sz="2000" i="1"/>
              <a:t>O(</a:t>
            </a:r>
            <a:r>
              <a:rPr lang="en-US" sz="2000" i="1" err="1"/>
              <a:t>b</a:t>
            </a:r>
            <a:r>
              <a:rPr lang="en-US" sz="2000" i="1" baseline="30000" err="1"/>
              <a:t>m</a:t>
            </a:r>
            <a:r>
              <a:rPr lang="en-US" sz="2000" i="1"/>
              <a:t>)</a:t>
            </a:r>
            <a:r>
              <a:rPr lang="en-US" sz="2000"/>
              <a:t>: terrible if </a:t>
            </a:r>
            <a:r>
              <a:rPr lang="en-US" sz="2000" i="1"/>
              <a:t>m</a:t>
            </a:r>
            <a:r>
              <a:rPr lang="en-US" sz="2000"/>
              <a:t> is much larger than </a:t>
            </a:r>
            <a:r>
              <a:rPr lang="en-US" sz="2000" i="1"/>
              <a:t>d</a:t>
            </a:r>
          </a:p>
          <a:p>
            <a:pPr lvl="1">
              <a:lnSpc>
                <a:spcPct val="90000"/>
              </a:lnSpc>
            </a:pPr>
            <a:r>
              <a:rPr lang="en-US" sz="1800"/>
              <a:t> but if solutions are dense, may be much faster than breadth-first</a:t>
            </a:r>
          </a:p>
          <a:p>
            <a:pPr lvl="1">
              <a:lnSpc>
                <a:spcPct val="90000"/>
              </a:lnSpc>
            </a:pPr>
            <a:endParaRPr lang="en-US" sz="1800"/>
          </a:p>
          <a:p>
            <a:pPr>
              <a:lnSpc>
                <a:spcPct val="90000"/>
              </a:lnSpc>
            </a:pPr>
            <a:r>
              <a:rPr lang="en-US" sz="2000" u="sng">
                <a:solidFill>
                  <a:srgbClr val="CC0099"/>
                </a:solidFill>
              </a:rPr>
              <a:t>Space?</a:t>
            </a:r>
            <a:r>
              <a:rPr lang="en-US" sz="2000"/>
              <a:t> 	</a:t>
            </a:r>
            <a:r>
              <a:rPr lang="en-US" sz="2000" i="1"/>
              <a:t>O(b</a:t>
            </a:r>
            <a:r>
              <a:rPr lang="en-US" sz="2000" i="1">
                <a:sym typeface="Symbol" pitchFamily="18" charset="2"/>
              </a:rPr>
              <a:t>*</a:t>
            </a:r>
            <a:r>
              <a:rPr lang="en-US" sz="2000" i="1"/>
              <a:t>m), </a:t>
            </a:r>
            <a:r>
              <a:rPr lang="en-US" sz="2000"/>
              <a:t>i.e., linear space!</a:t>
            </a:r>
          </a:p>
          <a:p>
            <a:pPr>
              <a:lnSpc>
                <a:spcPct val="90000"/>
              </a:lnSpc>
            </a:pPr>
            <a:endParaRPr lang="en-US" sz="2000"/>
          </a:p>
          <a:p>
            <a:pPr>
              <a:lnSpc>
                <a:spcPct val="90000"/>
              </a:lnSpc>
            </a:pPr>
            <a:r>
              <a:rPr lang="en-US" sz="2000" u="sng">
                <a:solidFill>
                  <a:srgbClr val="CC0099"/>
                </a:solidFill>
              </a:rPr>
              <a:t>Optimal?</a:t>
            </a:r>
            <a:r>
              <a:rPr lang="en-US" sz="2000"/>
              <a:t> 	No</a:t>
            </a:r>
          </a:p>
          <a:p>
            <a:pPr>
              <a:lnSpc>
                <a:spcPct val="90000"/>
              </a:lnSpc>
            </a:pPr>
            <a:endParaRPr lang="en-US" sz="2000"/>
          </a:p>
          <a:p>
            <a:pPr lvl="1" algn="ctr">
              <a:lnSpc>
                <a:spcPct val="90000"/>
              </a:lnSpc>
              <a:buFontTx/>
              <a:buNone/>
            </a:pPr>
            <a:r>
              <a:rPr lang="en-US" sz="1800" i="1"/>
              <a:t>b: maximum branching factor of search tree</a:t>
            </a:r>
          </a:p>
          <a:p>
            <a:pPr lvl="1" algn="ctr">
              <a:lnSpc>
                <a:spcPct val="90000"/>
              </a:lnSpc>
              <a:buFontTx/>
              <a:buNone/>
            </a:pPr>
            <a:r>
              <a:rPr lang="en-US" sz="1800" i="1"/>
              <a:t>d: depth of the least cost solution</a:t>
            </a:r>
          </a:p>
          <a:p>
            <a:pPr lvl="1" algn="ctr">
              <a:lnSpc>
                <a:spcPct val="90000"/>
              </a:lnSpc>
              <a:buFontTx/>
              <a:buNone/>
            </a:pPr>
            <a:r>
              <a:rPr lang="en-US" sz="1800" i="1"/>
              <a:t>m: maximum depth of the state space (</a:t>
            </a:r>
            <a:r>
              <a:rPr lang="en-US" altLang="en-US" sz="1800" i="1">
                <a:sym typeface="Symbol" pitchFamily="18" charset="2"/>
              </a:rPr>
              <a:t>)</a:t>
            </a:r>
            <a:endParaRPr lang="en-US" sz="1800" i="1">
              <a:sym typeface="Symbol" pitchFamily="18" charset="2"/>
            </a:endParaRPr>
          </a:p>
          <a:p>
            <a:pPr>
              <a:lnSpc>
                <a:spcPct val="90000"/>
              </a:lnSpc>
            </a:pPr>
            <a:endParaRPr lang="en-US" sz="200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CIS 421/521 - Intro to AI - </a:t>
            </a:r>
            <a:r>
              <a:rPr lang="de-DE" smtClean="0"/>
              <a:t>Fall 2018</a:t>
            </a:r>
            <a:endParaRPr lang="en-US" alt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A8A179A-356C-4639-9535-0DE21556AF82}" type="slidenum">
              <a:rPr lang="en-US" altLang="en-US" smtClean="0"/>
              <a:pPr>
                <a:defRPr/>
              </a:pPr>
              <a:t>53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2758871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Depth-first vs Breadth-first</a:t>
            </a:r>
          </a:p>
        </p:txBody>
      </p:sp>
      <p:sp>
        <p:nvSpPr>
          <p:cNvPr id="573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800"/>
              <a:t>Use depth-first if</a:t>
            </a:r>
          </a:p>
          <a:p>
            <a:pPr lvl="1"/>
            <a:r>
              <a:rPr lang="en-US" sz="2400" i="1">
                <a:solidFill>
                  <a:srgbClr val="C00000"/>
                </a:solidFill>
              </a:rPr>
              <a:t>Space is restricted</a:t>
            </a:r>
            <a:r>
              <a:rPr lang="en-US" sz="2400">
                <a:solidFill>
                  <a:srgbClr val="C00000"/>
                </a:solidFill>
              </a:rPr>
              <a:t> </a:t>
            </a:r>
          </a:p>
          <a:p>
            <a:pPr lvl="1"/>
            <a:r>
              <a:rPr lang="en-US" sz="2400"/>
              <a:t>There are many possible solutions with long paths and wrong paths are usually terminated quickly</a:t>
            </a:r>
          </a:p>
          <a:p>
            <a:pPr lvl="1"/>
            <a:r>
              <a:rPr lang="en-US" sz="2400"/>
              <a:t>Search can be fine-tuned quickly</a:t>
            </a:r>
          </a:p>
          <a:p>
            <a:endParaRPr lang="en-US" sz="2800"/>
          </a:p>
          <a:p>
            <a:r>
              <a:rPr lang="en-US" sz="2800"/>
              <a:t>Use breadth-first if</a:t>
            </a:r>
          </a:p>
          <a:p>
            <a:pPr lvl="1"/>
            <a:r>
              <a:rPr lang="en-US" sz="2400" i="1">
                <a:solidFill>
                  <a:srgbClr val="C00000"/>
                </a:solidFill>
              </a:rPr>
              <a:t>Possible infinite paths</a:t>
            </a:r>
          </a:p>
          <a:p>
            <a:pPr lvl="1"/>
            <a:r>
              <a:rPr lang="en-US" sz="2400"/>
              <a:t>Some solutions have short paths</a:t>
            </a:r>
          </a:p>
          <a:p>
            <a:pPr lvl="1"/>
            <a:r>
              <a:rPr lang="en-US" sz="2400"/>
              <a:t>Can quickly discard unlikely paths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CIS 421/521 - Intro to AI - </a:t>
            </a:r>
            <a:r>
              <a:rPr lang="de-DE" smtClean="0"/>
              <a:t>Fall 2018</a:t>
            </a:r>
            <a:endParaRPr lang="en-US" alt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A8A179A-356C-4639-9535-0DE21556AF82}" type="slidenum">
              <a:rPr lang="en-US" altLang="en-US" smtClean="0"/>
              <a:pPr>
                <a:defRPr/>
              </a:pPr>
              <a:t>54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602071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Outline for today’s lecture</a:t>
            </a:r>
          </a:p>
        </p:txBody>
      </p:sp>
      <p:sp>
        <p:nvSpPr>
          <p:cNvPr id="1638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Formulating Search Problems – An Example</a:t>
            </a:r>
          </a:p>
          <a:p>
            <a:endParaRPr lang="en-US"/>
          </a:p>
          <a:p>
            <a:r>
              <a:rPr lang="en-US"/>
              <a:t>Search Fundamentals</a:t>
            </a:r>
          </a:p>
          <a:p>
            <a:endParaRPr lang="en-US" i="1">
              <a:solidFill>
                <a:srgbClr val="FF0000"/>
              </a:solidFill>
            </a:endParaRPr>
          </a:p>
          <a:p>
            <a:r>
              <a:rPr lang="en-US"/>
              <a:t>Introduction to Uninformed Search </a:t>
            </a:r>
          </a:p>
          <a:p>
            <a:pPr lvl="1"/>
            <a:r>
              <a:rPr lang="en-US" sz="2400"/>
              <a:t>Review of Breadth first and Depth-first search</a:t>
            </a:r>
          </a:p>
          <a:p>
            <a:pPr lvl="1"/>
            <a:endParaRPr lang="en-US"/>
          </a:p>
          <a:p>
            <a:pPr>
              <a:lnSpc>
                <a:spcPct val="90000"/>
              </a:lnSpc>
            </a:pPr>
            <a:r>
              <a:rPr lang="en-US" sz="2500" i="1">
                <a:solidFill>
                  <a:srgbClr val="FF0000"/>
                </a:solidFill>
              </a:rPr>
              <a:t>Iterative deepening search (AIMA 3.4.4-5)</a:t>
            </a:r>
          </a:p>
          <a:p>
            <a:pPr lvl="1">
              <a:lnSpc>
                <a:spcPct val="90000"/>
              </a:lnSpc>
            </a:pPr>
            <a:r>
              <a:rPr lang="en-US" sz="2400" i="1">
                <a:solidFill>
                  <a:srgbClr val="FF0000"/>
                </a:solidFill>
              </a:rPr>
              <a:t>Strange Subroutine: Depth-limited search</a:t>
            </a:r>
          </a:p>
          <a:p>
            <a:pPr lvl="1">
              <a:lnSpc>
                <a:spcPct val="90000"/>
              </a:lnSpc>
            </a:pPr>
            <a:r>
              <a:rPr lang="en-US" sz="2400" i="1">
                <a:solidFill>
                  <a:srgbClr val="FF0000"/>
                </a:solidFill>
              </a:rPr>
              <a:t>Depth-limited search + iteration = WIN!!</a:t>
            </a:r>
          </a:p>
          <a:p>
            <a:pPr lvl="1">
              <a:lnSpc>
                <a:spcPct val="90000"/>
              </a:lnSpc>
            </a:pPr>
            <a:endParaRPr lang="en-US" sz="210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CIS 421/521 - Intro to AI - </a:t>
            </a:r>
            <a:r>
              <a:rPr lang="de-DE" smtClean="0"/>
              <a:t>Fall 2018</a:t>
            </a:r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A8A179A-356C-4639-9535-0DE21556AF82}" type="slidenum">
              <a:rPr lang="en-US" altLang="en-US" smtClean="0"/>
              <a:pPr>
                <a:defRPr/>
              </a:pPr>
              <a:t>55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3963924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3" name="Slide Number Placeholder 5"/>
          <p:cNvSpPr txBox="1">
            <a:spLocks noGrp="1"/>
          </p:cNvSpPr>
          <p:nvPr/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r>
              <a:rPr lang="en-US" altLang="en-US" sz="1400"/>
              <a:t>       </a:t>
            </a:r>
            <a:fld id="{F88F3560-0145-4738-8DB2-1BBDDEF7F1E2}" type="slidenum">
              <a:rPr lang="en-US" altLang="en-US" sz="1400"/>
              <a:pPr/>
              <a:t>56</a:t>
            </a:fld>
            <a:endParaRPr lang="en-US" altLang="en-US" sz="1400"/>
          </a:p>
        </p:txBody>
      </p:sp>
      <p:sp>
        <p:nvSpPr>
          <p:cNvPr id="686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Search Conundrum</a:t>
            </a:r>
          </a:p>
        </p:txBody>
      </p:sp>
      <p:sp>
        <p:nvSpPr>
          <p:cNvPr id="686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3200"/>
              <a:t>Breadth-first</a:t>
            </a:r>
          </a:p>
          <a:p>
            <a:pPr marL="457200" lvl="1" indent="0">
              <a:lnSpc>
                <a:spcPct val="90000"/>
              </a:lnSpc>
              <a:buNone/>
            </a:pPr>
            <a:r>
              <a:rPr lang="en-US" altLang="en-US" sz="2800">
                <a:solidFill>
                  <a:srgbClr val="00B050"/>
                </a:solidFill>
                <a:latin typeface="Engravers MT" panose="02090707080505020304" pitchFamily="18" charset="0"/>
                <a:sym typeface="Wingdings" panose="05000000000000000000" pitchFamily="2" charset="2"/>
              </a:rPr>
              <a:t></a:t>
            </a:r>
            <a:r>
              <a:rPr lang="en-US" altLang="en-US" sz="2800">
                <a:latin typeface="Engravers MT" panose="02090707080505020304" pitchFamily="18" charset="0"/>
                <a:sym typeface="Wingdings" panose="05000000000000000000" pitchFamily="2" charset="2"/>
              </a:rPr>
              <a:t> </a:t>
            </a:r>
            <a:r>
              <a:rPr lang="en-US" altLang="en-US" sz="2800"/>
              <a:t>Complete, </a:t>
            </a:r>
          </a:p>
          <a:p>
            <a:pPr marL="457200" lvl="1" indent="0">
              <a:lnSpc>
                <a:spcPct val="90000"/>
              </a:lnSpc>
              <a:buNone/>
            </a:pPr>
            <a:r>
              <a:rPr lang="en-US" altLang="en-US" sz="2800">
                <a:solidFill>
                  <a:srgbClr val="00B050"/>
                </a:solidFill>
                <a:latin typeface="Engravers MT" panose="02090707080505020304" pitchFamily="18" charset="0"/>
                <a:sym typeface="Wingdings" panose="05000000000000000000" pitchFamily="2" charset="2"/>
              </a:rPr>
              <a:t></a:t>
            </a:r>
            <a:r>
              <a:rPr lang="en-US" altLang="en-US" sz="2800">
                <a:latin typeface="Engravers MT" panose="02090707080505020304" pitchFamily="18" charset="0"/>
                <a:sym typeface="Wingdings" panose="05000000000000000000" pitchFamily="2" charset="2"/>
              </a:rPr>
              <a:t> </a:t>
            </a:r>
            <a:r>
              <a:rPr lang="en-US" altLang="en-US" sz="2800"/>
              <a:t>Optimal</a:t>
            </a:r>
            <a:br>
              <a:rPr lang="en-US" altLang="en-US" sz="2800"/>
            </a:br>
            <a:r>
              <a:rPr lang="en-US" altLang="en-US" sz="2800">
                <a:solidFill>
                  <a:srgbClr val="C00000"/>
                </a:solidFill>
                <a:latin typeface="Engravers MT" panose="02090707080505020304" pitchFamily="18" charset="0"/>
                <a:sym typeface="Wingdings" panose="05000000000000000000" pitchFamily="2" charset="2"/>
              </a:rPr>
              <a:t> </a:t>
            </a:r>
            <a:r>
              <a:rPr lang="en-US" altLang="en-US" sz="2800" i="1"/>
              <a:t>but </a:t>
            </a:r>
            <a:r>
              <a:rPr lang="en-US" altLang="en-US" sz="2800"/>
              <a:t>uses </a:t>
            </a:r>
            <a:r>
              <a:rPr lang="en-US" altLang="en-US" sz="2800" i="1"/>
              <a:t>O(</a:t>
            </a:r>
            <a:r>
              <a:rPr lang="en-US" altLang="en-US" sz="2800" i="1" err="1"/>
              <a:t>b</a:t>
            </a:r>
            <a:r>
              <a:rPr lang="en-US" altLang="en-US" sz="2800" i="1" baseline="30000" err="1"/>
              <a:t>d</a:t>
            </a:r>
            <a:r>
              <a:rPr lang="en-US" altLang="en-US" sz="2800"/>
              <a:t>) space</a:t>
            </a:r>
          </a:p>
          <a:p>
            <a:pPr marL="457200" lvl="1" indent="0">
              <a:lnSpc>
                <a:spcPct val="90000"/>
              </a:lnSpc>
              <a:buNone/>
            </a:pPr>
            <a:endParaRPr lang="en-US" altLang="en-US" sz="200" i="1"/>
          </a:p>
          <a:p>
            <a:pPr>
              <a:lnSpc>
                <a:spcPct val="90000"/>
              </a:lnSpc>
            </a:pPr>
            <a:r>
              <a:rPr lang="en-US" altLang="en-US" sz="3200"/>
              <a:t>Depth-first	</a:t>
            </a:r>
          </a:p>
          <a:p>
            <a:pPr marL="457200" lvl="1" indent="0">
              <a:lnSpc>
                <a:spcPct val="90000"/>
              </a:lnSpc>
              <a:buNone/>
            </a:pPr>
            <a:r>
              <a:rPr lang="en-US" altLang="en-US" sz="2800">
                <a:solidFill>
                  <a:srgbClr val="C00000"/>
                </a:solidFill>
                <a:latin typeface="Engravers MT" panose="02090707080505020304" pitchFamily="18" charset="0"/>
                <a:sym typeface="Wingdings" panose="05000000000000000000" pitchFamily="2" charset="2"/>
              </a:rPr>
              <a:t></a:t>
            </a:r>
            <a:r>
              <a:rPr lang="en-US" altLang="en-US" sz="2800">
                <a:latin typeface="Engravers MT" panose="02090707080505020304" pitchFamily="18" charset="0"/>
                <a:sym typeface="Wingdings" panose="05000000000000000000" pitchFamily="2" charset="2"/>
              </a:rPr>
              <a:t> </a:t>
            </a:r>
            <a:r>
              <a:rPr lang="en-US" altLang="en-US" sz="2800"/>
              <a:t>Not complete </a:t>
            </a:r>
            <a:r>
              <a:rPr lang="en-US" altLang="en-US" sz="2800" i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unless m is bounded</a:t>
            </a:r>
          </a:p>
          <a:p>
            <a:pPr marL="457200" lvl="1" indent="0">
              <a:lnSpc>
                <a:spcPct val="90000"/>
              </a:lnSpc>
              <a:buNone/>
            </a:pPr>
            <a:r>
              <a:rPr lang="en-US" altLang="en-US" sz="2800">
                <a:solidFill>
                  <a:srgbClr val="C00000"/>
                </a:solidFill>
                <a:latin typeface="Engravers MT" panose="02090707080505020304" pitchFamily="18" charset="0"/>
                <a:sym typeface="Wingdings" panose="05000000000000000000" pitchFamily="2" charset="2"/>
              </a:rPr>
              <a:t></a:t>
            </a:r>
            <a:r>
              <a:rPr lang="en-US" altLang="en-US" sz="2800">
                <a:latin typeface="Engravers MT" panose="02090707080505020304" pitchFamily="18" charset="0"/>
                <a:sym typeface="Wingdings" panose="05000000000000000000" pitchFamily="2" charset="2"/>
              </a:rPr>
              <a:t> </a:t>
            </a:r>
            <a:r>
              <a:rPr lang="en-US" altLang="en-US" sz="2800"/>
              <a:t>Not optimal</a:t>
            </a:r>
          </a:p>
          <a:p>
            <a:pPr marL="457200" lvl="1" indent="0">
              <a:lnSpc>
                <a:spcPct val="90000"/>
              </a:lnSpc>
              <a:buNone/>
            </a:pPr>
            <a:r>
              <a:rPr lang="en-US" altLang="en-US" sz="2800">
                <a:solidFill>
                  <a:srgbClr val="C00000"/>
                </a:solidFill>
                <a:latin typeface="Engravers MT" panose="02090707080505020304" pitchFamily="18" charset="0"/>
                <a:sym typeface="Wingdings" panose="05000000000000000000" pitchFamily="2" charset="2"/>
              </a:rPr>
              <a:t></a:t>
            </a:r>
            <a:r>
              <a:rPr lang="en-US" altLang="en-US" sz="2800">
                <a:latin typeface="Engravers MT" panose="02090707080505020304" pitchFamily="18" charset="0"/>
                <a:sym typeface="Wingdings" panose="05000000000000000000" pitchFamily="2" charset="2"/>
              </a:rPr>
              <a:t> </a:t>
            </a:r>
            <a:r>
              <a:rPr lang="en-US" altLang="en-US" sz="2800"/>
              <a:t>Uses </a:t>
            </a:r>
            <a:r>
              <a:rPr lang="en-US" altLang="en-US" sz="2800" i="1"/>
              <a:t>O(</a:t>
            </a:r>
            <a:r>
              <a:rPr lang="en-US" altLang="en-US" sz="2800" i="1" err="1"/>
              <a:t>b</a:t>
            </a:r>
            <a:r>
              <a:rPr lang="en-US" altLang="en-US" sz="2800" i="1" baseline="30000" err="1"/>
              <a:t>m</a:t>
            </a:r>
            <a:r>
              <a:rPr lang="en-US" altLang="en-US" sz="2800" i="1"/>
              <a:t>)</a:t>
            </a:r>
            <a:r>
              <a:rPr lang="en-US" altLang="en-US" sz="2800"/>
              <a:t> time; terrible if m &gt;&gt; d</a:t>
            </a:r>
          </a:p>
          <a:p>
            <a:pPr marL="457200" lvl="1" indent="0">
              <a:lnSpc>
                <a:spcPct val="90000"/>
              </a:lnSpc>
              <a:buNone/>
            </a:pPr>
            <a:r>
              <a:rPr lang="en-US" altLang="en-US" sz="2800">
                <a:solidFill>
                  <a:srgbClr val="00B050"/>
                </a:solidFill>
                <a:latin typeface="Engravers MT" panose="02090707080505020304" pitchFamily="18" charset="0"/>
                <a:sym typeface="Wingdings" panose="05000000000000000000" pitchFamily="2" charset="2"/>
              </a:rPr>
              <a:t> </a:t>
            </a:r>
            <a:r>
              <a:rPr lang="en-US" altLang="en-US" sz="2800" i="1"/>
              <a:t>but</a:t>
            </a:r>
            <a:r>
              <a:rPr lang="en-US" altLang="en-US" sz="2800" b="1" i="1"/>
              <a:t> </a:t>
            </a:r>
            <a:r>
              <a:rPr lang="en-US" altLang="en-US" sz="2800"/>
              <a:t>only uses </a:t>
            </a:r>
            <a:r>
              <a:rPr lang="en-US" altLang="en-US" sz="2800" i="1"/>
              <a:t>O(</a:t>
            </a:r>
            <a:r>
              <a:rPr lang="en-US" altLang="en-US" sz="2800" b="1" i="1" err="1"/>
              <a:t>b</a:t>
            </a:r>
            <a:r>
              <a:rPr lang="en-US" altLang="en-US" sz="2800" b="1" i="1" err="1">
                <a:sym typeface="Symbol" pitchFamily="18" charset="2"/>
              </a:rPr>
              <a:t></a:t>
            </a:r>
            <a:r>
              <a:rPr lang="en-US" altLang="en-US" sz="2800" b="1" i="1" err="1"/>
              <a:t>m</a:t>
            </a:r>
            <a:r>
              <a:rPr lang="en-US" altLang="en-US" sz="2800" b="1" i="1"/>
              <a:t>) space</a:t>
            </a:r>
            <a:endParaRPr lang="en-US" altLang="en-US" sz="2800"/>
          </a:p>
          <a:p>
            <a:pPr>
              <a:lnSpc>
                <a:spcPct val="90000"/>
              </a:lnSpc>
              <a:buFont typeface="Symbol" pitchFamily="18" charset="2"/>
              <a:buNone/>
            </a:pPr>
            <a:endParaRPr lang="en-US" altLang="en-US" sz="1200"/>
          </a:p>
          <a:p>
            <a:pPr algn="ctr">
              <a:lnSpc>
                <a:spcPct val="90000"/>
              </a:lnSpc>
              <a:buFont typeface="Symbol" pitchFamily="18" charset="2"/>
              <a:buNone/>
            </a:pPr>
            <a:r>
              <a:rPr lang="en-US" altLang="en-US" sz="3200"/>
              <a:t>How can we get the best of both?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CIS 421/521 - Intro to AI - </a:t>
            </a:r>
            <a:r>
              <a:rPr lang="de-DE" smtClean="0"/>
              <a:t>Fall 2018</a:t>
            </a:r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A8A179A-356C-4639-9535-0DE21556AF82}" type="slidenum">
              <a:rPr lang="en-US" altLang="en-US" smtClean="0"/>
              <a:pPr>
                <a:defRPr/>
              </a:pPr>
              <a:t>56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2109603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7" name="Slide Number Placeholder 5"/>
          <p:cNvSpPr txBox="1">
            <a:spLocks noGrp="1"/>
          </p:cNvSpPr>
          <p:nvPr/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r>
              <a:rPr lang="en-US" altLang="en-US" sz="1400"/>
              <a:t>       </a:t>
            </a:r>
            <a:fld id="{A5CE4E1A-A494-4849-8BCE-AD6C052A8722}" type="slidenum">
              <a:rPr lang="en-US" altLang="en-US" sz="1400"/>
              <a:pPr/>
              <a:t>57</a:t>
            </a:fld>
            <a:endParaRPr lang="en-US" altLang="en-US" sz="1400"/>
          </a:p>
        </p:txBody>
      </p:sp>
      <p:sp>
        <p:nvSpPr>
          <p:cNvPr id="696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Depth-limited search: A building block</a:t>
            </a:r>
          </a:p>
        </p:txBody>
      </p:sp>
      <p:sp>
        <p:nvSpPr>
          <p:cNvPr id="696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295400"/>
            <a:ext cx="7772400" cy="4808538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800"/>
              <a:t>Depth-First search </a:t>
            </a:r>
            <a:r>
              <a:rPr lang="en-US" sz="2800" i="1">
                <a:solidFill>
                  <a:srgbClr val="C00000"/>
                </a:solidFill>
              </a:rPr>
              <a:t>but with depth limit </a:t>
            </a:r>
            <a:r>
              <a:rPr lang="en-US" sz="2800" i="1">
                <a:solidFill>
                  <a:srgbClr val="C00000"/>
                </a:solidFill>
                <a:latin typeface="Monotype Corsiva" pitchFamily="66" charset="0"/>
              </a:rPr>
              <a:t>l</a:t>
            </a:r>
            <a:r>
              <a:rPr lang="en-US" sz="2800" i="1">
                <a:solidFill>
                  <a:srgbClr val="C00000"/>
                </a:solidFill>
              </a:rPr>
              <a:t>.</a:t>
            </a:r>
          </a:p>
          <a:p>
            <a:pPr lvl="1">
              <a:lnSpc>
                <a:spcPct val="90000"/>
              </a:lnSpc>
            </a:pPr>
            <a:r>
              <a:rPr lang="en-US" sz="2500"/>
              <a:t>i.e. nodes at depth </a:t>
            </a:r>
            <a:r>
              <a:rPr lang="en-US" sz="2500" i="1">
                <a:latin typeface="Monotype Corsiva" pitchFamily="66" charset="0"/>
              </a:rPr>
              <a:t>l  </a:t>
            </a:r>
            <a:r>
              <a:rPr lang="en-US" sz="2500" i="1">
                <a:solidFill>
                  <a:srgbClr val="C00000"/>
                </a:solidFill>
              </a:rPr>
              <a:t>have no successors.</a:t>
            </a:r>
          </a:p>
          <a:p>
            <a:pPr lvl="1">
              <a:lnSpc>
                <a:spcPct val="90000"/>
              </a:lnSpc>
            </a:pPr>
            <a:r>
              <a:rPr lang="en-US" sz="2500"/>
              <a:t>No infinite-path problem!</a:t>
            </a:r>
          </a:p>
          <a:p>
            <a:pPr>
              <a:lnSpc>
                <a:spcPct val="90000"/>
              </a:lnSpc>
            </a:pPr>
            <a:endParaRPr lang="en-US" sz="2800"/>
          </a:p>
          <a:p>
            <a:pPr>
              <a:lnSpc>
                <a:spcPct val="90000"/>
              </a:lnSpc>
            </a:pPr>
            <a:r>
              <a:rPr lang="en-US" sz="2800"/>
              <a:t>If </a:t>
            </a:r>
            <a:r>
              <a:rPr lang="en-US" sz="2800" i="1">
                <a:latin typeface="Monotype Corsiva" pitchFamily="66" charset="0"/>
              </a:rPr>
              <a:t>l</a:t>
            </a:r>
            <a:r>
              <a:rPr lang="en-US" sz="2800" i="1"/>
              <a:t> = d</a:t>
            </a:r>
            <a:r>
              <a:rPr lang="en-US" sz="2800"/>
              <a:t> (by luck!), then optimal</a:t>
            </a:r>
          </a:p>
          <a:p>
            <a:pPr lvl="1">
              <a:lnSpc>
                <a:spcPct val="90000"/>
              </a:lnSpc>
            </a:pPr>
            <a:r>
              <a:rPr lang="en-US" sz="2400"/>
              <a:t>But:</a:t>
            </a:r>
          </a:p>
          <a:p>
            <a:pPr lvl="2">
              <a:lnSpc>
                <a:spcPct val="90000"/>
              </a:lnSpc>
            </a:pPr>
            <a:r>
              <a:rPr lang="en-US" sz="2400" b="1"/>
              <a:t>If </a:t>
            </a:r>
            <a:r>
              <a:rPr lang="en-US" sz="2400" b="1" i="1">
                <a:latin typeface="Monotype Corsiva" pitchFamily="66" charset="0"/>
              </a:rPr>
              <a:t>l </a:t>
            </a:r>
            <a:r>
              <a:rPr lang="en-US" sz="2400" b="1" i="1"/>
              <a:t>&lt; d</a:t>
            </a:r>
            <a:r>
              <a:rPr lang="en-US" sz="2400" b="1"/>
              <a:t> then incomplete </a:t>
            </a:r>
            <a:r>
              <a:rPr lang="en-US" sz="2800" b="1">
                <a:solidFill>
                  <a:srgbClr val="C00000"/>
                </a:solidFill>
                <a:sym typeface="Wingdings" panose="05000000000000000000" pitchFamily="2" charset="2"/>
              </a:rPr>
              <a:t></a:t>
            </a:r>
            <a:endParaRPr lang="en-US" sz="2400" b="1">
              <a:solidFill>
                <a:srgbClr val="C00000"/>
              </a:solidFill>
            </a:endParaRPr>
          </a:p>
          <a:p>
            <a:pPr lvl="2">
              <a:lnSpc>
                <a:spcPct val="90000"/>
              </a:lnSpc>
            </a:pPr>
            <a:r>
              <a:rPr lang="en-US" sz="2400" b="1"/>
              <a:t>If </a:t>
            </a:r>
            <a:r>
              <a:rPr lang="en-US" sz="2400" b="1" i="1">
                <a:latin typeface="Monotype Corsiva" pitchFamily="66" charset="0"/>
              </a:rPr>
              <a:t>l</a:t>
            </a:r>
            <a:r>
              <a:rPr lang="en-US" sz="2400" b="1" i="1"/>
              <a:t> &gt; d</a:t>
            </a:r>
            <a:r>
              <a:rPr lang="en-US" sz="2400" b="1"/>
              <a:t> then not optimal </a:t>
            </a:r>
            <a:r>
              <a:rPr lang="en-US" sz="2800" b="1">
                <a:solidFill>
                  <a:srgbClr val="C00000"/>
                </a:solidFill>
                <a:sym typeface="Wingdings" panose="05000000000000000000" pitchFamily="2" charset="2"/>
              </a:rPr>
              <a:t></a:t>
            </a:r>
            <a:endParaRPr lang="en-US" sz="2800" b="1">
              <a:solidFill>
                <a:srgbClr val="C00000"/>
              </a:solidFill>
            </a:endParaRPr>
          </a:p>
          <a:p>
            <a:pPr lvl="1">
              <a:lnSpc>
                <a:spcPct val="90000"/>
              </a:lnSpc>
            </a:pPr>
            <a:endParaRPr lang="en-US" sz="2400"/>
          </a:p>
          <a:p>
            <a:pPr>
              <a:lnSpc>
                <a:spcPct val="90000"/>
              </a:lnSpc>
            </a:pPr>
            <a:r>
              <a:rPr lang="en-US" sz="2800"/>
              <a:t>Time complexity:</a:t>
            </a:r>
          </a:p>
          <a:p>
            <a:pPr>
              <a:lnSpc>
                <a:spcPct val="90000"/>
              </a:lnSpc>
            </a:pPr>
            <a:r>
              <a:rPr lang="en-US" sz="2800"/>
              <a:t>Space complexity: </a:t>
            </a:r>
            <a:r>
              <a:rPr lang="en-US" sz="2800">
                <a:sym typeface="Wingdings" panose="05000000000000000000" pitchFamily="2" charset="2"/>
              </a:rPr>
              <a:t>          </a:t>
            </a:r>
            <a:r>
              <a:rPr lang="en-US" sz="2800">
                <a:solidFill>
                  <a:schemeClr val="accent1">
                    <a:lumMod val="75000"/>
                  </a:schemeClr>
                </a:solidFill>
                <a:sym typeface="Wingdings" panose="05000000000000000000" pitchFamily="2" charset="2"/>
              </a:rPr>
              <a:t></a:t>
            </a:r>
            <a:endParaRPr lang="en-US" sz="2800">
              <a:solidFill>
                <a:schemeClr val="accent1">
                  <a:lumMod val="75000"/>
                </a:schemeClr>
              </a:solidFill>
            </a:endParaRPr>
          </a:p>
        </p:txBody>
      </p:sp>
      <p:graphicFrame>
        <p:nvGraphicFramePr>
          <p:cNvPr id="69640" name="Object 4"/>
          <p:cNvGraphicFramePr>
            <a:graphicFrameLocks noChangeAspect="1"/>
          </p:cNvGraphicFramePr>
          <p:nvPr>
            <p:extLst/>
          </p:nvPr>
        </p:nvGraphicFramePr>
        <p:xfrm>
          <a:off x="4327525" y="5253831"/>
          <a:ext cx="946150" cy="568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26" name="Equation" r:id="rId4" imgW="380880" imgH="228600" progId="Equation.DSMT4">
                  <p:embed/>
                </p:oleObj>
              </mc:Choice>
              <mc:Fallback>
                <p:oleObj name="Equation" r:id="rId4" imgW="38088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27525" y="5253831"/>
                        <a:ext cx="946150" cy="568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9641" name="Object 5"/>
          <p:cNvGraphicFramePr>
            <a:graphicFrameLocks noChangeAspect="1"/>
          </p:cNvGraphicFramePr>
          <p:nvPr>
            <p:extLst/>
          </p:nvPr>
        </p:nvGraphicFramePr>
        <p:xfrm>
          <a:off x="4327525" y="5766594"/>
          <a:ext cx="882650" cy="409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27" name="Equation" r:id="rId6" imgW="355600" imgH="165100" progId="Equation.3">
                  <p:embed/>
                </p:oleObj>
              </mc:Choice>
              <mc:Fallback>
                <p:oleObj name="Equation" r:id="rId6" imgW="355600" imgH="165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27525" y="5766594"/>
                        <a:ext cx="882650" cy="409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CIS 421/521 - Intro to AI - </a:t>
            </a:r>
            <a:r>
              <a:rPr lang="de-DE" smtClean="0"/>
              <a:t>Fall 2018</a:t>
            </a:r>
            <a:endParaRPr lang="en-US" alt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A8A179A-356C-4639-9535-0DE21556AF82}" type="slidenum">
              <a:rPr lang="en-US" altLang="en-US" smtClean="0"/>
              <a:pPr>
                <a:defRPr/>
              </a:pPr>
              <a:t>57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6225135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60" name="Date Placeholder 3"/>
          <p:cNvSpPr txBox="1">
            <a:spLocks noGrp="1"/>
          </p:cNvSpPr>
          <p:nvPr/>
        </p:nvSpPr>
        <p:spPr bwMode="auto">
          <a:xfrm>
            <a:off x="685800" y="6248400"/>
            <a:ext cx="2362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r>
              <a:rPr lang="en-US" sz="1400"/>
              <a:t>CIS 521 - Intro to AI</a:t>
            </a:r>
          </a:p>
          <a:p>
            <a:endParaRPr lang="en-US" altLang="en-US" sz="1400"/>
          </a:p>
        </p:txBody>
      </p:sp>
      <p:sp>
        <p:nvSpPr>
          <p:cNvPr id="70661" name="Slide Number Placeholder 5"/>
          <p:cNvSpPr txBox="1">
            <a:spLocks noGrp="1"/>
          </p:cNvSpPr>
          <p:nvPr/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r>
              <a:rPr lang="en-US" altLang="en-US" sz="1400"/>
              <a:t>       </a:t>
            </a:r>
            <a:fld id="{4F2EFB00-B4CB-4BAB-926C-48E1AAC01ADE}" type="slidenum">
              <a:rPr lang="en-US" altLang="en-US" sz="1400"/>
              <a:pPr/>
              <a:t>58</a:t>
            </a:fld>
            <a:endParaRPr lang="en-US" altLang="en-US" sz="1400"/>
          </a:p>
        </p:txBody>
      </p:sp>
      <p:sp>
        <p:nvSpPr>
          <p:cNvPr id="706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Iterative deepening search</a:t>
            </a:r>
          </a:p>
        </p:txBody>
      </p:sp>
      <p:sp>
        <p:nvSpPr>
          <p:cNvPr id="706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295400"/>
            <a:ext cx="8247063" cy="45720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sz="2800"/>
              <a:t>A general strategy to find best depth limit </a:t>
            </a:r>
            <a:r>
              <a:rPr lang="en-US" sz="2800" i="1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2800"/>
              <a:t>.</a:t>
            </a:r>
          </a:p>
          <a:p>
            <a:pPr lvl="1">
              <a:lnSpc>
                <a:spcPct val="110000"/>
              </a:lnSpc>
            </a:pPr>
            <a:r>
              <a:rPr lang="en-US" sz="2400" b="1"/>
              <a:t>Key idea: use </a:t>
            </a:r>
            <a:r>
              <a:rPr lang="en-US" sz="2400" b="1" i="1"/>
              <a:t>Depth-limited search </a:t>
            </a:r>
            <a:r>
              <a:rPr lang="en-US" sz="2400" b="1"/>
              <a:t>as subroutine, with increasing </a:t>
            </a:r>
            <a:r>
              <a:rPr lang="en-US" sz="2800" b="1" i="1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l</a:t>
            </a:r>
            <a:r>
              <a:rPr lang="en-US" sz="2400" b="1"/>
              <a:t>.</a:t>
            </a:r>
          </a:p>
          <a:p>
            <a:pPr lvl="1">
              <a:lnSpc>
                <a:spcPct val="110000"/>
              </a:lnSpc>
            </a:pPr>
            <a:endParaRPr lang="en-US" sz="1100" b="1"/>
          </a:p>
          <a:p>
            <a:pPr lvl="2">
              <a:buNone/>
            </a:pPr>
            <a:r>
              <a:rPr lang="en-US" altLang="en-US" sz="2000" b="1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altLang="en-US" sz="2000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altLang="en-US" sz="2000" b="1">
                <a:latin typeface="Courier New" panose="02070309020205020404" pitchFamily="49" charset="0"/>
                <a:cs typeface="Courier New" panose="02070309020205020404" pitchFamily="49" charset="0"/>
              </a:rPr>
              <a:t> = 0 to </a:t>
            </a:r>
            <a:r>
              <a:rPr lang="en-US" altLang="en-US" sz="2000" b="1">
                <a:latin typeface="Courier New" panose="02070309020205020404" pitchFamily="49" charset="0"/>
                <a:cs typeface="Courier New" panose="02070309020205020404" pitchFamily="49" charset="0"/>
                <a:sym typeface="Symbol" pitchFamily="18" charset="2"/>
              </a:rPr>
              <a:t> do</a:t>
            </a:r>
          </a:p>
          <a:p>
            <a:pPr lvl="2">
              <a:buNone/>
            </a:pPr>
            <a:r>
              <a:rPr lang="en-US" altLang="en-US" sz="2000" b="1">
                <a:latin typeface="Courier New" panose="02070309020205020404" pitchFamily="49" charset="0"/>
                <a:cs typeface="Courier New" panose="02070309020205020404" pitchFamily="49" charset="0"/>
                <a:sym typeface="Symbol" pitchFamily="18" charset="2"/>
              </a:rPr>
              <a:t>		</a:t>
            </a:r>
            <a:r>
              <a:rPr lang="en-US" altLang="en-US" sz="2000" b="1" i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Symbol" pitchFamily="18" charset="2"/>
              </a:rPr>
              <a:t>depth-limited-search to level </a:t>
            </a:r>
            <a:r>
              <a:rPr lang="en-US" altLang="en-US" sz="2000" b="1" i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itchFamily="18" charset="2"/>
              </a:rPr>
              <a:t>l</a:t>
            </a:r>
          </a:p>
          <a:p>
            <a:pPr lvl="2">
              <a:buNone/>
            </a:pPr>
            <a:r>
              <a:rPr lang="en-US" altLang="en-US" sz="2000" b="1">
                <a:latin typeface="Courier New" panose="02070309020205020404" pitchFamily="49" charset="0"/>
                <a:cs typeface="Courier New" panose="02070309020205020404" pitchFamily="49" charset="0"/>
                <a:sym typeface="Symbol" pitchFamily="18" charset="2"/>
              </a:rPr>
              <a:t>		if it succeeds</a:t>
            </a:r>
          </a:p>
          <a:p>
            <a:pPr lvl="2">
              <a:buNone/>
            </a:pPr>
            <a:r>
              <a:rPr lang="en-US" altLang="en-US" sz="2000" b="1">
                <a:latin typeface="Courier New" panose="02070309020205020404" pitchFamily="49" charset="0"/>
                <a:cs typeface="Courier New" panose="02070309020205020404" pitchFamily="49" charset="0"/>
                <a:sym typeface="Symbol" pitchFamily="18" charset="2"/>
              </a:rPr>
              <a:t>			then return solution</a:t>
            </a:r>
          </a:p>
          <a:p>
            <a:pPr lvl="2">
              <a:buNone/>
            </a:pPr>
            <a:endParaRPr lang="en-US" sz="1200" b="1"/>
          </a:p>
          <a:p>
            <a:pPr lvl="1">
              <a:lnSpc>
                <a:spcPct val="110000"/>
              </a:lnSpc>
            </a:pPr>
            <a:r>
              <a:rPr lang="en-US" sz="2400" b="1" i="1">
                <a:solidFill>
                  <a:srgbClr val="0000FF"/>
                </a:solidFill>
              </a:rPr>
              <a:t>Complete &amp; optimal</a:t>
            </a:r>
            <a:r>
              <a:rPr lang="en-US" sz="2400" b="1"/>
              <a:t>: Goal is always found at depth </a:t>
            </a:r>
            <a:r>
              <a:rPr lang="en-US" sz="2400" b="1" i="1"/>
              <a:t>d</a:t>
            </a:r>
            <a:r>
              <a:rPr lang="en-US" sz="2400" b="1"/>
              <a:t>, the depth of the shallowest goal-node.</a:t>
            </a:r>
          </a:p>
          <a:p>
            <a:pPr lvl="2">
              <a:buNone/>
            </a:pPr>
            <a:endParaRPr lang="en-US" altLang="en-US" sz="1200" i="1">
              <a:sym typeface="Symbol" pitchFamily="18" charset="2"/>
            </a:endParaRPr>
          </a:p>
          <a:p>
            <a:pPr algn="ctr">
              <a:buNone/>
            </a:pPr>
            <a:r>
              <a:rPr lang="en-US" altLang="en-US">
                <a:sym typeface="Symbol" pitchFamily="18" charset="2"/>
              </a:rPr>
              <a:t>	</a:t>
            </a:r>
            <a:r>
              <a:rPr lang="en-US" altLang="en-US" i="1">
                <a:solidFill>
                  <a:srgbClr val="C00000"/>
                </a:solidFill>
                <a:sym typeface="Symbol" pitchFamily="18" charset="2"/>
              </a:rPr>
              <a:t>Could this possibly be efficient?</a:t>
            </a:r>
            <a:endParaRPr lang="en-US" altLang="en-US" i="1">
              <a:solidFill>
                <a:srgbClr val="C00000"/>
              </a:solidFill>
            </a:endParaRPr>
          </a:p>
          <a:p>
            <a:pPr lvl="1">
              <a:lnSpc>
                <a:spcPct val="110000"/>
              </a:lnSpc>
            </a:pPr>
            <a:endParaRPr lang="en-US" sz="2400" b="1"/>
          </a:p>
          <a:p>
            <a:pPr lvl="1">
              <a:lnSpc>
                <a:spcPct val="110000"/>
              </a:lnSpc>
            </a:pPr>
            <a:endParaRPr lang="en-US" sz="2400" b="1"/>
          </a:p>
          <a:p>
            <a:pPr lvl="1">
              <a:lnSpc>
                <a:spcPct val="110000"/>
              </a:lnSpc>
            </a:pPr>
            <a:r>
              <a:rPr lang="en-US" sz="2400" b="1"/>
              <a:t>`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A8A179A-356C-4639-9535-0DE21556AF82}" type="slidenum">
              <a:rPr lang="en-US" altLang="en-US" smtClean="0"/>
              <a:pPr>
                <a:defRPr/>
              </a:pPr>
              <a:t>58</a:t>
            </a:fld>
            <a:endParaRPr lang="en-US" alt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CIS 421/521 - Intro to AI - </a:t>
            </a:r>
            <a:r>
              <a:rPr lang="de-DE" smtClean="0"/>
              <a:t>Fall 2018</a:t>
            </a: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3105877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6313" y="632604"/>
            <a:ext cx="7772400" cy="457200"/>
          </a:xfrm>
        </p:spPr>
        <p:txBody>
          <a:bodyPr/>
          <a:lstStyle/>
          <a:p>
            <a:r>
              <a:rPr lang="en-US"/>
              <a:t>Nodes</a:t>
            </a:r>
            <a:r>
              <a:rPr lang="en-US" baseline="0"/>
              <a:t> constructed at each </a:t>
            </a:r>
            <a:r>
              <a:rPr lang="en-US"/>
              <a:t>deepening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318404"/>
            <a:ext cx="7772400" cy="4572000"/>
          </a:xfrm>
        </p:spPr>
        <p:txBody>
          <a:bodyPr/>
          <a:lstStyle/>
          <a:p>
            <a:r>
              <a:rPr lang="en-US"/>
              <a:t>Depth 0: 0  (Given the node, doesn’t </a:t>
            </a:r>
            <a:r>
              <a:rPr lang="en-US" i="1"/>
              <a:t>construct</a:t>
            </a:r>
            <a:r>
              <a:rPr lang="en-US"/>
              <a:t> it.)</a:t>
            </a:r>
          </a:p>
          <a:p>
            <a:endParaRPr lang="en-US"/>
          </a:p>
          <a:p>
            <a:endParaRPr lang="en-US"/>
          </a:p>
          <a:p>
            <a:r>
              <a:rPr lang="en-US"/>
              <a:t>Depth 1: b</a:t>
            </a:r>
            <a:r>
              <a:rPr lang="en-US" baseline="30000"/>
              <a:t>1</a:t>
            </a:r>
            <a:r>
              <a:rPr lang="en-US"/>
              <a:t> nodes</a:t>
            </a:r>
          </a:p>
          <a:p>
            <a:endParaRPr lang="en-US"/>
          </a:p>
          <a:p>
            <a:r>
              <a:rPr lang="en-US"/>
              <a:t>Depth 2: b nodes + b</a:t>
            </a:r>
            <a:r>
              <a:rPr lang="en-US" baseline="30000"/>
              <a:t>2</a:t>
            </a:r>
            <a:r>
              <a:rPr lang="en-US"/>
              <a:t> nodes</a:t>
            </a:r>
          </a:p>
          <a:p>
            <a:endParaRPr lang="en-US"/>
          </a:p>
          <a:p>
            <a:pPr>
              <a:defRPr/>
            </a:pPr>
            <a:r>
              <a:rPr lang="en-US"/>
              <a:t>Depth 3: b nodes + b</a:t>
            </a:r>
            <a:r>
              <a:rPr lang="en-US" baseline="30000"/>
              <a:t>2</a:t>
            </a:r>
            <a:r>
              <a:rPr lang="en-US"/>
              <a:t> nodes + b</a:t>
            </a:r>
            <a:r>
              <a:rPr lang="en-US" baseline="30000"/>
              <a:t>3</a:t>
            </a:r>
            <a:r>
              <a:rPr lang="en-US"/>
              <a:t> nodes</a:t>
            </a:r>
          </a:p>
          <a:p>
            <a:pPr>
              <a:defRPr/>
            </a:pPr>
            <a:r>
              <a:rPr lang="en-US"/>
              <a:t>…</a:t>
            </a:r>
          </a:p>
          <a:p>
            <a:pPr marL="342900" marR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Symbol" pitchFamily="18" charset="2"/>
              <a:buChar char="·"/>
              <a:tabLst/>
              <a:defRPr/>
            </a:pPr>
            <a:endParaRPr lang="en-US" baseline="0"/>
          </a:p>
          <a:p>
            <a:pPr marL="342900" marR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Symbol" pitchFamily="18" charset="2"/>
              <a:buChar char="·"/>
              <a:tabLst/>
              <a:defRPr/>
            </a:pPr>
            <a:endParaRPr lang="en-US" baseline="0"/>
          </a:p>
          <a:p>
            <a:endParaRPr lang="en-US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22384" y="1780862"/>
            <a:ext cx="713043" cy="52706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73950" y="2252174"/>
            <a:ext cx="1409910" cy="825878"/>
          </a:xfrm>
          <a:prstGeom prst="rect">
            <a:avLst/>
          </a:prstGeom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31582" y="3241698"/>
            <a:ext cx="1294645" cy="1201809"/>
          </a:xfrm>
          <a:prstGeom prst="rect">
            <a:avLst/>
          </a:prstGeom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CIS 421/521 - Intro to AI - </a:t>
            </a:r>
            <a:r>
              <a:rPr lang="de-DE" smtClean="0"/>
              <a:t>Fall 2018</a:t>
            </a:r>
            <a:endParaRPr lang="en-US" alt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A8A179A-356C-4639-9535-0DE21556AF82}" type="slidenum">
              <a:rPr lang="en-US" altLang="en-US" smtClean="0"/>
              <a:pPr>
                <a:defRPr/>
              </a:pPr>
              <a:t>59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6488267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85800" y="477206"/>
            <a:ext cx="6771989" cy="6406956"/>
          </a:xfrm>
          <a:prstGeom prst="rect">
            <a:avLst/>
          </a:prstGeom>
        </p:spPr>
      </p:pic>
      <p:sp>
        <p:nvSpPr>
          <p:cNvPr id="2458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Agents</a:t>
            </a:r>
            <a:endParaRPr lang="en-US" dirty="0"/>
          </a:p>
        </p:txBody>
      </p:sp>
      <p:sp>
        <p:nvSpPr>
          <p:cNvPr id="24582" name="Rectangle 3"/>
          <p:cNvSpPr>
            <a:spLocks noGrp="1" noChangeArrowheads="1"/>
          </p:cNvSpPr>
          <p:nvPr>
            <p:ph type="body" sz="half" idx="2"/>
          </p:nvPr>
        </p:nvSpPr>
        <p:spPr/>
        <p:txBody>
          <a:bodyPr/>
          <a:lstStyle/>
          <a:p>
            <a:pPr>
              <a:buFont typeface="Symbol" pitchFamily="18" charset="2"/>
              <a:buNone/>
            </a:pPr>
            <a:endParaRPr lang="en-US" sz="1800" dirty="0"/>
          </a:p>
          <a:p>
            <a:pPr>
              <a:buFont typeface="Symbol" pitchFamily="18" charset="2"/>
              <a:buNone/>
            </a:pPr>
            <a:endParaRPr lang="en-US" sz="1800" dirty="0"/>
          </a:p>
          <a:p>
            <a:pPr>
              <a:buFont typeface="Symbol" pitchFamily="18" charset="2"/>
              <a:buNone/>
            </a:pPr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24584" name="Text Box 10"/>
          <p:cNvSpPr txBox="1">
            <a:spLocks noChangeArrowheads="1"/>
          </p:cNvSpPr>
          <p:nvPr/>
        </p:nvSpPr>
        <p:spPr bwMode="auto">
          <a:xfrm>
            <a:off x="5383755" y="1473926"/>
            <a:ext cx="3429000" cy="44135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>
              <a:spcBef>
                <a:spcPct val="20000"/>
              </a:spcBef>
              <a:buClr>
                <a:srgbClr val="000099"/>
              </a:buClr>
              <a:buSzPct val="100000"/>
              <a:buFont typeface="Symbol" pitchFamily="18" charset="2"/>
              <a:buChar char="·"/>
            </a:pPr>
            <a:r>
              <a:rPr lang="en-US" b="1" dirty="0" smtClean="0">
                <a:solidFill>
                  <a:srgbClr val="000000"/>
                </a:solidFill>
                <a:latin typeface="Arial" charset="0"/>
              </a:rPr>
              <a:t> An </a:t>
            </a:r>
            <a:r>
              <a:rPr lang="en-US" b="1" i="1" dirty="0" smtClean="0">
                <a:solidFill>
                  <a:srgbClr val="3333CC"/>
                </a:solidFill>
                <a:latin typeface="Arial" charset="0"/>
              </a:rPr>
              <a:t>agent </a:t>
            </a:r>
            <a:r>
              <a:rPr lang="en-US" b="1" dirty="0" smtClean="0">
                <a:solidFill>
                  <a:srgbClr val="000000"/>
                </a:solidFill>
                <a:latin typeface="Arial" charset="0"/>
              </a:rPr>
              <a:t>is anything that perceives its environment through </a:t>
            </a:r>
            <a:r>
              <a:rPr lang="en-US" b="1" i="1" dirty="0" smtClean="0">
                <a:solidFill>
                  <a:srgbClr val="3333CC"/>
                </a:solidFill>
                <a:latin typeface="Arial" charset="0"/>
              </a:rPr>
              <a:t>sensors </a:t>
            </a:r>
            <a:r>
              <a:rPr lang="en-US" b="1" dirty="0" smtClean="0">
                <a:solidFill>
                  <a:srgbClr val="000000"/>
                </a:solidFill>
                <a:latin typeface="Arial" charset="0"/>
              </a:rPr>
              <a:t>and can act on its environment through </a:t>
            </a:r>
            <a:r>
              <a:rPr lang="en-US" b="1" i="1" dirty="0" smtClean="0">
                <a:solidFill>
                  <a:srgbClr val="3333CC"/>
                </a:solidFill>
                <a:latin typeface="Arial" charset="0"/>
              </a:rPr>
              <a:t>actuators</a:t>
            </a:r>
          </a:p>
          <a:p>
            <a:pPr>
              <a:spcBef>
                <a:spcPct val="20000"/>
              </a:spcBef>
              <a:buClr>
                <a:srgbClr val="000099"/>
              </a:buClr>
              <a:buSzPct val="100000"/>
              <a:buFont typeface="Symbol" pitchFamily="18" charset="2"/>
              <a:buChar char="·"/>
            </a:pPr>
            <a:r>
              <a:rPr lang="en-US" b="1" i="1" dirty="0">
                <a:solidFill>
                  <a:srgbClr val="3333CC"/>
                </a:solidFill>
                <a:latin typeface="Arial" charset="0"/>
              </a:rPr>
              <a:t> </a:t>
            </a:r>
            <a:r>
              <a:rPr lang="en-US" b="1" dirty="0" smtClean="0">
                <a:solidFill>
                  <a:srgbClr val="000000"/>
                </a:solidFill>
                <a:latin typeface="Arial" charset="0"/>
              </a:rPr>
              <a:t>A </a:t>
            </a:r>
            <a:r>
              <a:rPr lang="en-US" b="1" i="1" dirty="0" smtClean="0">
                <a:solidFill>
                  <a:srgbClr val="3333CC"/>
                </a:solidFill>
                <a:latin typeface="Arial" charset="0"/>
              </a:rPr>
              <a:t>percept </a:t>
            </a:r>
            <a:r>
              <a:rPr lang="en-US" b="1" dirty="0" smtClean="0">
                <a:solidFill>
                  <a:srgbClr val="000000"/>
                </a:solidFill>
                <a:latin typeface="Arial" charset="0"/>
              </a:rPr>
              <a:t>is the agent’s perceptual inputs at any given instance</a:t>
            </a:r>
            <a:endParaRPr lang="en-US" i="1" dirty="0" smtClean="0">
              <a:solidFill>
                <a:srgbClr val="000000"/>
              </a:solidFill>
            </a:endParaRPr>
          </a:p>
          <a:p>
            <a:pPr>
              <a:spcBef>
                <a:spcPct val="50000"/>
              </a:spcBef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1B2BE72-86C1-4014-90AF-6A8398308A80}" type="slidenum">
              <a:rPr lang="en-US" altLang="en-US" smtClean="0">
                <a:solidFill>
                  <a:srgbClr val="000000"/>
                </a:solidFill>
              </a:rPr>
              <a:pPr>
                <a:defRPr/>
              </a:pPr>
              <a:t>6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8377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6313" y="632604"/>
            <a:ext cx="7772400" cy="457200"/>
          </a:xfrm>
        </p:spPr>
        <p:txBody>
          <a:bodyPr/>
          <a:lstStyle/>
          <a:p>
            <a:r>
              <a:rPr lang="en-US"/>
              <a:t>Total</a:t>
            </a:r>
            <a:r>
              <a:rPr lang="en-US" baseline="0"/>
              <a:t> nodes constructed: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799" y="1318403"/>
            <a:ext cx="8332365" cy="4909401"/>
          </a:xfrm>
        </p:spPr>
        <p:txBody>
          <a:bodyPr/>
          <a:lstStyle/>
          <a:p>
            <a:r>
              <a:rPr lang="en-US"/>
              <a:t>Depth 0: 0  (Given the node, doesn’t </a:t>
            </a:r>
            <a:r>
              <a:rPr lang="en-US" i="1"/>
              <a:t>construct</a:t>
            </a:r>
            <a:r>
              <a:rPr lang="en-US"/>
              <a:t> it.)</a:t>
            </a:r>
          </a:p>
          <a:p>
            <a:r>
              <a:rPr lang="en-US"/>
              <a:t>Depth</a:t>
            </a:r>
            <a:r>
              <a:rPr lang="en-US" baseline="0"/>
              <a:t> 1: b</a:t>
            </a:r>
            <a:r>
              <a:rPr lang="en-US" baseline="30000"/>
              <a:t>1</a:t>
            </a:r>
            <a:r>
              <a:rPr lang="en-US"/>
              <a:t> = b</a:t>
            </a:r>
            <a:r>
              <a:rPr lang="en-US" baseline="0"/>
              <a:t> nodes</a:t>
            </a:r>
          </a:p>
          <a:p>
            <a:r>
              <a:rPr lang="en-US" baseline="0"/>
              <a:t>Depth 2: b nodes + b</a:t>
            </a:r>
            <a:r>
              <a:rPr lang="en-US" baseline="30000"/>
              <a:t>2</a:t>
            </a:r>
            <a:r>
              <a:rPr lang="en-US" baseline="0"/>
              <a:t> nodes</a:t>
            </a:r>
          </a:p>
          <a:p>
            <a:pPr marL="342900" marR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Symbol" pitchFamily="18" charset="2"/>
              <a:buChar char="·"/>
              <a:tabLst/>
              <a:defRPr/>
            </a:pPr>
            <a:r>
              <a:rPr lang="en-US" baseline="0"/>
              <a:t>Depth 3: b nodes + b</a:t>
            </a:r>
            <a:r>
              <a:rPr lang="en-US" baseline="30000"/>
              <a:t>2</a:t>
            </a:r>
            <a:r>
              <a:rPr lang="en-US" baseline="0"/>
              <a:t> nodes + b</a:t>
            </a:r>
            <a:r>
              <a:rPr lang="en-US" baseline="30000"/>
              <a:t>3</a:t>
            </a:r>
            <a:r>
              <a:rPr lang="en-US" baseline="0"/>
              <a:t> nodes</a:t>
            </a:r>
          </a:p>
          <a:p>
            <a:pPr marL="342900" marR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Symbol" pitchFamily="18" charset="2"/>
              <a:buChar char="·"/>
              <a:tabLst/>
              <a:defRPr/>
            </a:pPr>
            <a:r>
              <a:rPr lang="en-US" baseline="0"/>
              <a:t>…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Tx/>
              <a:buNone/>
              <a:tabLst/>
              <a:defRPr/>
            </a:pPr>
            <a:endParaRPr lang="en-US" baseline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Tx/>
              <a:buNone/>
              <a:tabLst/>
              <a:defRPr/>
            </a:pPr>
            <a:r>
              <a:rPr lang="en-US" baseline="0"/>
              <a:t>Suppose the first  solution is the last node at depth 3: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Tx/>
              <a:buNone/>
              <a:tabLst/>
              <a:defRPr/>
            </a:pPr>
            <a:r>
              <a:rPr lang="en-US" baseline="0"/>
              <a:t>Total nodes constructed: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Tx/>
              <a:buNone/>
              <a:tabLst/>
              <a:defRPr/>
            </a:pPr>
            <a:r>
              <a:rPr lang="en-US" sz="2800" i="1" baseline="0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3</a:t>
            </a:r>
            <a:r>
              <a:rPr lang="en-US" baseline="0">
                <a:latin typeface="Consolas" charset="0"/>
                <a:ea typeface="Consolas" charset="0"/>
                <a:cs typeface="Consolas" charset="0"/>
              </a:rPr>
              <a:t>*b</a:t>
            </a:r>
            <a:r>
              <a:rPr lang="en-US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baseline="0">
                <a:latin typeface="Consolas" charset="0"/>
                <a:ea typeface="Consolas" charset="0"/>
                <a:cs typeface="Consolas" charset="0"/>
              </a:rPr>
              <a:t>nodes + </a:t>
            </a:r>
            <a:r>
              <a:rPr lang="en-US" sz="2800" i="1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2</a:t>
            </a:r>
            <a:r>
              <a:rPr lang="en-US" baseline="0">
                <a:latin typeface="Consolas" charset="0"/>
                <a:ea typeface="Consolas" charset="0"/>
                <a:cs typeface="Consolas" charset="0"/>
              </a:rPr>
              <a:t>*b</a:t>
            </a:r>
            <a:r>
              <a:rPr lang="en-US" baseline="30000">
                <a:latin typeface="Consolas" charset="0"/>
                <a:ea typeface="Consolas" charset="0"/>
                <a:cs typeface="Consolas" charset="0"/>
              </a:rPr>
              <a:t>2</a:t>
            </a:r>
            <a:r>
              <a:rPr lang="en-US" baseline="0">
                <a:latin typeface="Consolas" charset="0"/>
                <a:ea typeface="Consolas" charset="0"/>
                <a:cs typeface="Consolas" charset="0"/>
              </a:rPr>
              <a:t> nodes + </a:t>
            </a:r>
            <a:r>
              <a:rPr lang="en-US" sz="2800" i="1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1</a:t>
            </a:r>
            <a:r>
              <a:rPr lang="en-US" baseline="0">
                <a:latin typeface="Consolas" charset="0"/>
                <a:ea typeface="Consolas" charset="0"/>
                <a:cs typeface="Consolas" charset="0"/>
              </a:rPr>
              <a:t>*b</a:t>
            </a:r>
            <a:r>
              <a:rPr lang="en-US" baseline="30000">
                <a:latin typeface="Consolas" charset="0"/>
                <a:ea typeface="Consolas" charset="0"/>
                <a:cs typeface="Consolas" charset="0"/>
              </a:rPr>
              <a:t>3</a:t>
            </a:r>
            <a:r>
              <a:rPr lang="en-US" baseline="0">
                <a:latin typeface="Consolas" charset="0"/>
                <a:ea typeface="Consolas" charset="0"/>
                <a:cs typeface="Consolas" charset="0"/>
              </a:rPr>
              <a:t> nodes</a:t>
            </a:r>
            <a:endParaRPr lang="en-US" baseline="0"/>
          </a:p>
          <a:p>
            <a:pPr marL="342900" marR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Symbol" pitchFamily="18" charset="2"/>
              <a:buChar char="·"/>
              <a:tabLst/>
              <a:defRPr/>
            </a:pPr>
            <a:endParaRPr lang="en-US" baseline="0"/>
          </a:p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CIS 421/521 - Intro to AI - </a:t>
            </a:r>
            <a:r>
              <a:rPr lang="de-DE" smtClean="0"/>
              <a:t>Fall 2018</a:t>
            </a:r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A8A179A-356C-4639-9535-0DE21556AF82}" type="slidenum">
              <a:rPr lang="en-US" altLang="en-US" smtClean="0"/>
              <a:pPr>
                <a:defRPr/>
              </a:pPr>
              <a:t>60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7966121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9" name="Slide Number Placeholder 5"/>
          <p:cNvSpPr txBox="1">
            <a:spLocks noGrp="1"/>
          </p:cNvSpPr>
          <p:nvPr/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r>
              <a:rPr lang="en-US" altLang="en-US" sz="1400"/>
              <a:t>       </a:t>
            </a:r>
            <a:fld id="{A0C35DD4-E30C-4CBD-BE68-CF99B4E0F322}" type="slidenum">
              <a:rPr lang="en-US" altLang="en-US" sz="1400"/>
              <a:pPr/>
              <a:t>61</a:t>
            </a:fld>
            <a:endParaRPr lang="en-US" altLang="en-US" sz="1400"/>
          </a:p>
        </p:txBody>
      </p:sp>
      <p:sp>
        <p:nvSpPr>
          <p:cNvPr id="77830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609600"/>
            <a:ext cx="8296275" cy="457200"/>
          </a:xfrm>
        </p:spPr>
        <p:txBody>
          <a:bodyPr/>
          <a:lstStyle/>
          <a:p>
            <a:r>
              <a:rPr lang="en-US"/>
              <a:t>ID search, Evaluation II: Time Complexity</a:t>
            </a:r>
          </a:p>
        </p:txBody>
      </p:sp>
      <p:sp>
        <p:nvSpPr>
          <p:cNvPr id="778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43208" y="1295400"/>
            <a:ext cx="8295992" cy="4572000"/>
          </a:xfrm>
        </p:spPr>
        <p:txBody>
          <a:bodyPr/>
          <a:lstStyle/>
          <a:p>
            <a:pPr marL="342900" indent="-342900">
              <a:buFont typeface="Arial" charset="0"/>
              <a:buChar char="•"/>
              <a:tabLst>
                <a:tab pos="2062163" algn="l"/>
              </a:tabLst>
            </a:pPr>
            <a:r>
              <a:rPr lang="en-US" altLang="en-US" sz="2000">
                <a:sym typeface="Symbol" pitchFamily="18" charset="2"/>
              </a:rPr>
              <a:t>More</a:t>
            </a:r>
            <a:r>
              <a:rPr lang="en-US" altLang="en-US" sz="2000" baseline="0">
                <a:sym typeface="Symbol" pitchFamily="18" charset="2"/>
              </a:rPr>
              <a:t> generally,</a:t>
            </a:r>
            <a:r>
              <a:rPr lang="en-US" altLang="en-US" sz="2000">
                <a:sym typeface="Symbol" pitchFamily="18" charset="2"/>
              </a:rPr>
              <a:t> the time complexity is</a:t>
            </a:r>
          </a:p>
          <a:p>
            <a:pPr lvl="1">
              <a:tabLst>
                <a:tab pos="2062163" algn="l"/>
              </a:tabLst>
            </a:pPr>
            <a:r>
              <a:rPr lang="en-US" altLang="en-US" sz="2400">
                <a:sym typeface="Symbol" pitchFamily="18" charset="2"/>
              </a:rPr>
              <a:t>(d)b + (d-1)b</a:t>
            </a:r>
            <a:r>
              <a:rPr lang="en-US" altLang="en-US" sz="2400" baseline="30000">
                <a:sym typeface="Symbol" pitchFamily="18" charset="2"/>
              </a:rPr>
              <a:t>2</a:t>
            </a:r>
            <a:r>
              <a:rPr lang="en-US" altLang="en-US" sz="2400">
                <a:sym typeface="Symbol" pitchFamily="18" charset="2"/>
              </a:rPr>
              <a:t> + … + (1)b</a:t>
            </a:r>
            <a:r>
              <a:rPr lang="en-US" altLang="en-US" sz="2400" baseline="30000">
                <a:sym typeface="Symbol" pitchFamily="18" charset="2"/>
              </a:rPr>
              <a:t>d </a:t>
            </a:r>
            <a:r>
              <a:rPr lang="en-US" altLang="en-US" sz="2400">
                <a:sym typeface="Symbol" pitchFamily="18" charset="2"/>
              </a:rPr>
              <a:t>= </a:t>
            </a:r>
            <a:r>
              <a:rPr lang="en-US" altLang="en-US" sz="2400" i="1">
                <a:solidFill>
                  <a:schemeClr val="accent2"/>
                </a:solidFill>
                <a:sym typeface="Symbol" pitchFamily="18" charset="2"/>
              </a:rPr>
              <a:t>O(b</a:t>
            </a:r>
            <a:r>
              <a:rPr lang="en-US" altLang="en-US" sz="2400" i="1" baseline="30000">
                <a:solidFill>
                  <a:schemeClr val="accent2"/>
                </a:solidFill>
                <a:sym typeface="Symbol" pitchFamily="18" charset="2"/>
              </a:rPr>
              <a:t>d</a:t>
            </a:r>
            <a:r>
              <a:rPr lang="en-US" altLang="en-US" sz="2400" i="1">
                <a:solidFill>
                  <a:schemeClr val="accent2"/>
                </a:solidFill>
                <a:sym typeface="Symbol" pitchFamily="18" charset="2"/>
              </a:rPr>
              <a:t>)</a:t>
            </a:r>
          </a:p>
          <a:p>
            <a:pPr>
              <a:tabLst>
                <a:tab pos="2062163" algn="l"/>
              </a:tabLst>
            </a:pPr>
            <a:endParaRPr lang="en-US" sz="2000"/>
          </a:p>
          <a:p>
            <a:pPr marL="457200" lvl="1" indent="0">
              <a:buNone/>
              <a:tabLst>
                <a:tab pos="2062163" algn="l"/>
              </a:tabLst>
            </a:pPr>
            <a:endParaRPr lang="en-US" altLang="en-US" sz="2400" i="1">
              <a:solidFill>
                <a:schemeClr val="accent2"/>
              </a:solidFill>
              <a:sym typeface="Symbol" pitchFamily="18" charset="2"/>
            </a:endParaRPr>
          </a:p>
          <a:p>
            <a:pPr>
              <a:lnSpc>
                <a:spcPct val="80000"/>
              </a:lnSpc>
              <a:tabLst>
                <a:tab pos="2062163" algn="l"/>
              </a:tabLst>
            </a:pPr>
            <a:r>
              <a:rPr lang="en-US" altLang="en-US" i="1">
                <a:solidFill>
                  <a:schemeClr val="accent2"/>
                </a:solidFill>
                <a:sym typeface="Symbol" pitchFamily="18" charset="2"/>
              </a:rPr>
              <a:t>As efficient in terms of O(…) </a:t>
            </a:r>
            <a:r>
              <a:rPr lang="en-US" altLang="en-US">
                <a:sym typeface="Symbol" pitchFamily="18" charset="2"/>
              </a:rPr>
              <a:t>as Breadth First Search: </a:t>
            </a:r>
          </a:p>
          <a:p>
            <a:pPr lvl="1">
              <a:lnSpc>
                <a:spcPct val="80000"/>
              </a:lnSpc>
              <a:tabLst>
                <a:tab pos="2062163" algn="l"/>
              </a:tabLst>
            </a:pPr>
            <a:r>
              <a:rPr lang="en-US" altLang="en-US" sz="2400">
                <a:sym typeface="Symbol" pitchFamily="18" charset="2"/>
              </a:rPr>
              <a:t>b + b</a:t>
            </a:r>
            <a:r>
              <a:rPr lang="en-US" altLang="en-US" sz="2400" baseline="30000">
                <a:sym typeface="Symbol" pitchFamily="18" charset="2"/>
              </a:rPr>
              <a:t>2</a:t>
            </a:r>
            <a:r>
              <a:rPr lang="en-US" altLang="en-US" sz="2400">
                <a:sym typeface="Symbol" pitchFamily="18" charset="2"/>
              </a:rPr>
              <a:t> + … + b</a:t>
            </a:r>
            <a:r>
              <a:rPr lang="en-US" altLang="en-US" sz="2400" baseline="30000">
                <a:sym typeface="Symbol" pitchFamily="18" charset="2"/>
              </a:rPr>
              <a:t>d</a:t>
            </a:r>
            <a:r>
              <a:rPr lang="en-US" altLang="en-US" sz="2400">
                <a:sym typeface="Symbol" pitchFamily="18" charset="2"/>
              </a:rPr>
              <a:t> =  </a:t>
            </a:r>
            <a:r>
              <a:rPr lang="en-US" altLang="en-US" sz="2400" i="1">
                <a:solidFill>
                  <a:schemeClr val="accent2"/>
                </a:solidFill>
                <a:sym typeface="Symbol" pitchFamily="18" charset="2"/>
              </a:rPr>
              <a:t>O(b</a:t>
            </a:r>
            <a:r>
              <a:rPr lang="en-US" altLang="en-US" sz="2400" i="1" baseline="30000">
                <a:solidFill>
                  <a:schemeClr val="accent2"/>
                </a:solidFill>
                <a:sym typeface="Symbol" pitchFamily="18" charset="2"/>
              </a:rPr>
              <a:t>d</a:t>
            </a:r>
            <a:r>
              <a:rPr lang="en-US" altLang="en-US" sz="2400" i="1">
                <a:solidFill>
                  <a:schemeClr val="accent2"/>
                </a:solidFill>
                <a:sym typeface="Symbol" pitchFamily="18" charset="2"/>
              </a:rPr>
              <a:t>)</a:t>
            </a:r>
            <a:endParaRPr lang="en-US" altLang="en-US" sz="2400">
              <a:sym typeface="Symbol" pitchFamily="18" charset="2"/>
            </a:endParaRPr>
          </a:p>
          <a:p>
            <a:pPr>
              <a:tabLst>
                <a:tab pos="2062163" algn="l"/>
              </a:tabLst>
            </a:pPr>
            <a:endParaRPr lang="en-US" sz="4800"/>
          </a:p>
          <a:p>
            <a:pPr lvl="1">
              <a:buFontTx/>
              <a:buNone/>
              <a:tabLst>
                <a:tab pos="2062163" algn="l"/>
              </a:tabLst>
            </a:pPr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CIS 421/521 - Intro to AI - </a:t>
            </a:r>
            <a:r>
              <a:rPr lang="de-DE" smtClean="0"/>
              <a:t>Fall 2018</a:t>
            </a:r>
            <a:endParaRPr lang="en-US" alt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A8A179A-356C-4639-9535-0DE21556AF82}" type="slidenum">
              <a:rPr lang="en-US" altLang="en-US" smtClean="0"/>
              <a:pPr>
                <a:defRPr/>
              </a:pPr>
              <a:t>61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0561561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2" name="Date Placeholder 3"/>
          <p:cNvSpPr txBox="1">
            <a:spLocks noGrp="1"/>
          </p:cNvSpPr>
          <p:nvPr/>
        </p:nvSpPr>
        <p:spPr bwMode="auto">
          <a:xfrm>
            <a:off x="685800" y="6248400"/>
            <a:ext cx="2362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r>
              <a:rPr lang="en-US" sz="1400"/>
              <a:t>CIS 521 - Intro to AI</a:t>
            </a:r>
          </a:p>
          <a:p>
            <a:endParaRPr lang="en-US" altLang="en-US" sz="1400"/>
          </a:p>
        </p:txBody>
      </p:sp>
      <p:sp>
        <p:nvSpPr>
          <p:cNvPr id="78853" name="Slide Number Placeholder 5"/>
          <p:cNvSpPr txBox="1">
            <a:spLocks noGrp="1"/>
          </p:cNvSpPr>
          <p:nvPr/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r>
              <a:rPr lang="en-US" altLang="en-US" sz="1400"/>
              <a:t>       </a:t>
            </a:r>
            <a:fld id="{FCEED9AD-A03F-4E74-8583-62BD78ED7BCB}" type="slidenum">
              <a:rPr lang="en-US" altLang="en-US" sz="1400"/>
              <a:pPr/>
              <a:t>62</a:t>
            </a:fld>
            <a:endParaRPr lang="en-US" altLang="en-US" sz="1400"/>
          </a:p>
        </p:txBody>
      </p:sp>
      <p:sp>
        <p:nvSpPr>
          <p:cNvPr id="788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ID search, Evaluation III</a:t>
            </a:r>
          </a:p>
        </p:txBody>
      </p:sp>
      <p:sp>
        <p:nvSpPr>
          <p:cNvPr id="788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sz="2800"/>
              <a:t>Complete: YES (no infinite paths)</a:t>
            </a:r>
            <a:r>
              <a:rPr lang="en-US" sz="2800">
                <a:sym typeface="Wingdings" panose="05000000000000000000" pitchFamily="2" charset="2"/>
              </a:rPr>
              <a:t> 	</a:t>
            </a:r>
            <a:r>
              <a:rPr lang="en-US" sz="3200">
                <a:solidFill>
                  <a:schemeClr val="accent1">
                    <a:lumMod val="75000"/>
                  </a:schemeClr>
                </a:solidFill>
                <a:sym typeface="Wingdings" panose="05000000000000000000" pitchFamily="2" charset="2"/>
              </a:rPr>
              <a:t></a:t>
            </a:r>
            <a:endParaRPr lang="en-US" sz="3200"/>
          </a:p>
          <a:p>
            <a:pPr lvl="1">
              <a:lnSpc>
                <a:spcPct val="90000"/>
              </a:lnSpc>
            </a:pPr>
            <a:endParaRPr lang="en-US" sz="2400"/>
          </a:p>
          <a:p>
            <a:pPr>
              <a:lnSpc>
                <a:spcPct val="90000"/>
              </a:lnSpc>
            </a:pPr>
            <a:r>
              <a:rPr lang="en-US" sz="2800"/>
              <a:t>Time complexity</a:t>
            </a:r>
            <a:r>
              <a:rPr lang="en-US" sz="2500"/>
              <a:t>:</a:t>
            </a:r>
          </a:p>
          <a:p>
            <a:pPr>
              <a:lnSpc>
                <a:spcPct val="90000"/>
              </a:lnSpc>
            </a:pPr>
            <a:endParaRPr lang="en-US" sz="2500"/>
          </a:p>
          <a:p>
            <a:pPr>
              <a:lnSpc>
                <a:spcPct val="90000"/>
              </a:lnSpc>
            </a:pPr>
            <a:r>
              <a:rPr lang="en-US" sz="2800">
                <a:solidFill>
                  <a:srgbClr val="C00000"/>
                </a:solidFill>
              </a:rPr>
              <a:t>Space complexity:                    		</a:t>
            </a:r>
            <a:r>
              <a:rPr lang="en-US" sz="3200">
                <a:solidFill>
                  <a:schemeClr val="accent1">
                    <a:lumMod val="75000"/>
                  </a:schemeClr>
                </a:solidFill>
                <a:sym typeface="Wingdings" panose="05000000000000000000" pitchFamily="2" charset="2"/>
              </a:rPr>
              <a:t></a:t>
            </a:r>
            <a:endParaRPr lang="en-US" sz="3200">
              <a:solidFill>
                <a:schemeClr val="accent1">
                  <a:lumMod val="75000"/>
                </a:schemeClr>
              </a:solidFill>
            </a:endParaRPr>
          </a:p>
          <a:p>
            <a:pPr>
              <a:lnSpc>
                <a:spcPct val="90000"/>
              </a:lnSpc>
            </a:pPr>
            <a:endParaRPr lang="en-US" sz="2800"/>
          </a:p>
          <a:p>
            <a:pPr>
              <a:lnSpc>
                <a:spcPct val="90000"/>
              </a:lnSpc>
            </a:pPr>
            <a:r>
              <a:rPr lang="en-US" sz="2800"/>
              <a:t>Optimal: </a:t>
            </a:r>
            <a:r>
              <a:rPr lang="en-US" sz="2900"/>
              <a:t>YES if step cost is 1. 	</a:t>
            </a:r>
            <a:r>
              <a:rPr lang="en-US" sz="3200">
                <a:solidFill>
                  <a:schemeClr val="accent1">
                    <a:lumMod val="75000"/>
                  </a:schemeClr>
                </a:solidFill>
                <a:sym typeface="Wingdings" panose="05000000000000000000" pitchFamily="2" charset="2"/>
              </a:rPr>
              <a:t></a:t>
            </a:r>
            <a:endParaRPr lang="en-US" sz="3200">
              <a:solidFill>
                <a:schemeClr val="accent1">
                  <a:lumMod val="75000"/>
                </a:schemeClr>
              </a:solidFill>
            </a:endParaRPr>
          </a:p>
          <a:p>
            <a:pPr>
              <a:lnSpc>
                <a:spcPct val="90000"/>
              </a:lnSpc>
            </a:pPr>
            <a:endParaRPr lang="en-US" sz="3200">
              <a:solidFill>
                <a:schemeClr val="accent1">
                  <a:lumMod val="75000"/>
                </a:schemeClr>
              </a:solidFill>
            </a:endParaRPr>
          </a:p>
          <a:p>
            <a:pPr>
              <a:lnSpc>
                <a:spcPct val="90000"/>
              </a:lnSpc>
            </a:pPr>
            <a:endParaRPr lang="en-US" sz="2900"/>
          </a:p>
          <a:p>
            <a:pPr>
              <a:lnSpc>
                <a:spcPct val="90000"/>
              </a:lnSpc>
            </a:pPr>
            <a:endParaRPr lang="en-US" sz="4000"/>
          </a:p>
          <a:p>
            <a:pPr lvl="1">
              <a:lnSpc>
                <a:spcPct val="90000"/>
              </a:lnSpc>
              <a:buFontTx/>
              <a:buNone/>
            </a:pPr>
            <a:endParaRPr lang="en-US" sz="2800"/>
          </a:p>
          <a:p>
            <a:pPr lvl="1">
              <a:lnSpc>
                <a:spcPct val="90000"/>
              </a:lnSpc>
              <a:buFontTx/>
              <a:buNone/>
            </a:pPr>
            <a:endParaRPr lang="en-US" sz="2800"/>
          </a:p>
        </p:txBody>
      </p:sp>
      <p:graphicFrame>
        <p:nvGraphicFramePr>
          <p:cNvPr id="78856" name="Object 4"/>
          <p:cNvGraphicFramePr>
            <a:graphicFrameLocks noChangeAspect="1"/>
          </p:cNvGraphicFramePr>
          <p:nvPr/>
        </p:nvGraphicFramePr>
        <p:xfrm>
          <a:off x="4572000" y="2176463"/>
          <a:ext cx="1133475" cy="549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0" name="Equation" r:id="rId4" imgW="393700" imgH="190500" progId="Equation.3">
                  <p:embed/>
                </p:oleObj>
              </mc:Choice>
              <mc:Fallback>
                <p:oleObj name="Equation" r:id="rId4" imgW="393700" imgH="1905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0" y="2176463"/>
                        <a:ext cx="1133475" cy="549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8857" name="Object 5"/>
          <p:cNvGraphicFramePr>
            <a:graphicFrameLocks noChangeAspect="1"/>
          </p:cNvGraphicFramePr>
          <p:nvPr>
            <p:extLst/>
          </p:nvPr>
        </p:nvGraphicFramePr>
        <p:xfrm>
          <a:off x="4572000" y="3135407"/>
          <a:ext cx="1274762" cy="601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1" name="Equation" r:id="rId6" imgW="431640" imgH="203040" progId="Equation.DSMT4">
                  <p:embed/>
                </p:oleObj>
              </mc:Choice>
              <mc:Fallback>
                <p:oleObj name="Equation" r:id="rId6" imgW="43164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0" y="3135407"/>
                        <a:ext cx="1274762" cy="6016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A8A179A-356C-4639-9535-0DE21556AF82}" type="slidenum">
              <a:rPr lang="en-US" altLang="en-US" smtClean="0"/>
              <a:pPr>
                <a:defRPr/>
              </a:pPr>
              <a:t>62</a:t>
            </a:fld>
            <a:endParaRPr lang="en-US" alt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CIS 421/521 - Intro to AI - </a:t>
            </a:r>
            <a:r>
              <a:rPr lang="de-DE" smtClean="0"/>
              <a:t>Fall 2018</a:t>
            </a: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8868722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r>
              <a:rPr lang="en-US" sz="1400"/>
              <a:t>CIS 421/521 - Intro to AI - </a:t>
            </a:r>
            <a:r>
              <a:rPr lang="de-DE" sz="1400" smtClean="0"/>
              <a:t>Fall 2018</a:t>
            </a:r>
            <a:endParaRPr lang="en-US" altLang="en-US" sz="1400"/>
          </a:p>
        </p:txBody>
      </p:sp>
      <p:sp>
        <p:nvSpPr>
          <p:cNvPr id="7987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 of algorithms</a:t>
            </a:r>
          </a:p>
        </p:txBody>
      </p:sp>
      <p:graphicFrame>
        <p:nvGraphicFramePr>
          <p:cNvPr id="148483" name="Group 3"/>
          <p:cNvGraphicFramePr>
            <a:graphicFrameLocks noGrp="1"/>
          </p:cNvGraphicFramePr>
          <p:nvPr>
            <p:ph type="tbl" idx="1"/>
            <p:extLst/>
          </p:nvPr>
        </p:nvGraphicFramePr>
        <p:xfrm>
          <a:off x="1649413" y="1620838"/>
          <a:ext cx="5461001" cy="3260725"/>
        </p:xfrm>
        <a:graphic>
          <a:graphicData uri="http://schemas.openxmlformats.org/drawingml/2006/table">
            <a:tbl>
              <a:tblPr/>
              <a:tblGrid>
                <a:gridCol w="123675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99368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74725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0668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189038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64783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00000"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</a:rPr>
                        <a:t>Criterion</a:t>
                      </a:r>
                    </a:p>
                  </a:txBody>
                  <a:tcPr marT="45729" marB="4572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00000"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</a:rPr>
                        <a:t>Breadth-First</a:t>
                      </a: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00000"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</a:rPr>
                        <a:t>Depth-First</a:t>
                      </a:r>
                    </a:p>
                  </a:txBody>
                  <a:tcPr marT="45729" marB="45729"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00000"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</a:rPr>
                        <a:t>Depth-limited</a:t>
                      </a:r>
                    </a:p>
                  </a:txBody>
                  <a:tcPr marT="45729" marB="45729"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00000"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</a:rPr>
                        <a:t>Iterative deepening</a:t>
                      </a:r>
                    </a:p>
                  </a:txBody>
                  <a:tcPr marT="45729" marB="45729" horzOverflow="overflow">
                    <a:lnL>
                      <a:noFill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64783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00000"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</a:rPr>
                        <a:t>Complete?</a:t>
                      </a:r>
                    </a:p>
                  </a:txBody>
                  <a:tcPr marT="45729" marB="4572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00000"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Times" charset="0"/>
                        </a:rPr>
                        <a:t>YES</a:t>
                      </a: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00000"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</a:rPr>
                        <a:t>NO</a:t>
                      </a:r>
                    </a:p>
                  </a:txBody>
                  <a:tcPr marT="45729" marB="45729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00000"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</a:rPr>
                        <a:t>NO</a:t>
                      </a:r>
                    </a:p>
                  </a:txBody>
                  <a:tcPr marT="45729" marB="45729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00000"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Times" charset="0"/>
                        </a:rPr>
                        <a:t>YES</a:t>
                      </a:r>
                    </a:p>
                  </a:txBody>
                  <a:tcPr marT="45729" marB="45729" horzOverflow="overflow">
                    <a:lnL>
                      <a:noFill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64783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00000"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</a:rPr>
                        <a:t>Time</a:t>
                      </a:r>
                    </a:p>
                  </a:txBody>
                  <a:tcPr marT="45729" marB="4572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00000"/>
                        <a:buFontTx/>
                        <a:buNone/>
                        <a:tabLst/>
                      </a:pPr>
                      <a:r>
                        <a:rPr kumimoji="0" lang="en-US" sz="2400" b="1" i="1" u="none" strike="noStrike" cap="none" normalizeH="0" baseline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</a:rPr>
                        <a:t>b</a:t>
                      </a:r>
                      <a:r>
                        <a:rPr kumimoji="0" lang="en-US" sz="2400" b="1" i="1" u="none" strike="noStrike" cap="none" normalizeH="0" baseline="3000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</a:rPr>
                        <a:t>d</a:t>
                      </a:r>
                      <a:endParaRPr kumimoji="0" 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00000"/>
                        <a:buFontTx/>
                        <a:buNone/>
                        <a:tabLst/>
                      </a:pPr>
                      <a:r>
                        <a:rPr kumimoji="0" lang="en-US" sz="24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</a:rPr>
                        <a:t>b</a:t>
                      </a:r>
                      <a:r>
                        <a:rPr kumimoji="0" lang="en-US" sz="2400" b="1" i="1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</a:rPr>
                        <a:t>m</a:t>
                      </a:r>
                    </a:p>
                  </a:txBody>
                  <a:tcPr marT="45729" marB="4572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00000"/>
                        <a:buFontTx/>
                        <a:buNone/>
                        <a:tabLst/>
                      </a:pPr>
                      <a:r>
                        <a:rPr kumimoji="0" lang="en-US" sz="24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</a:rPr>
                        <a:t>b</a:t>
                      </a:r>
                      <a:r>
                        <a:rPr kumimoji="0" lang="en-US" sz="2400" b="1" i="1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</a:rPr>
                        <a:t>l</a:t>
                      </a:r>
                    </a:p>
                  </a:txBody>
                  <a:tcPr marT="45729" marB="4572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00000"/>
                        <a:buFontTx/>
                        <a:buNone/>
                        <a:tabLst/>
                      </a:pPr>
                      <a:r>
                        <a:rPr kumimoji="0" lang="en-US" sz="2400" b="1" i="1" u="none" strike="noStrike" cap="none" normalizeH="0" baseline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</a:rPr>
                        <a:t>b</a:t>
                      </a:r>
                      <a:r>
                        <a:rPr kumimoji="0" lang="en-US" sz="2400" b="1" i="1" u="none" strike="noStrike" cap="none" normalizeH="0" baseline="3000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</a:rPr>
                        <a:t>d</a:t>
                      </a:r>
                      <a:endParaRPr kumimoji="0" lang="en-US" sz="2400" b="1" i="1" u="none" strike="noStrike" cap="none" normalizeH="0" baseline="300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</a:endParaRPr>
                    </a:p>
                  </a:txBody>
                  <a:tcPr marT="45729" marB="45729" horzOverflow="overflow">
                    <a:lnL>
                      <a:noFill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64783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00000"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</a:rPr>
                        <a:t>Space</a:t>
                      </a:r>
                    </a:p>
                  </a:txBody>
                  <a:tcPr marT="45729" marB="4572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00000"/>
                        <a:buFontTx/>
                        <a:buNone/>
                        <a:tabLst/>
                      </a:pPr>
                      <a:r>
                        <a:rPr kumimoji="0" lang="en-US" sz="2400" b="1" i="1" u="none" strike="noStrike" cap="none" normalizeH="0" baseline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</a:rPr>
                        <a:t>b</a:t>
                      </a:r>
                      <a:r>
                        <a:rPr kumimoji="0" lang="en-US" sz="2400" b="1" i="1" u="none" strike="noStrike" cap="none" normalizeH="0" baseline="3000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</a:rPr>
                        <a:t>d</a:t>
                      </a:r>
                      <a:endParaRPr kumimoji="0" 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00000"/>
                        <a:buFontTx/>
                        <a:buNone/>
                        <a:tabLst/>
                      </a:pPr>
                      <a:r>
                        <a:rPr kumimoji="0" lang="en-US" sz="2400" b="1" i="1" u="none" strike="noStrike" cap="none" normalizeH="0" baseline="0" err="1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Times" charset="0"/>
                        </a:rPr>
                        <a:t>bm</a:t>
                      </a:r>
                      <a:endParaRPr kumimoji="0" lang="en-US" sz="2400" b="1" i="1" u="none" strike="noStrike" cap="none" normalizeH="0" baseline="3000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Times" charset="0"/>
                      </a:endParaRPr>
                    </a:p>
                  </a:txBody>
                  <a:tcPr marT="45729" marB="4572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00000"/>
                        <a:buFontTx/>
                        <a:buNone/>
                        <a:tabLst/>
                      </a:pPr>
                      <a:r>
                        <a:rPr kumimoji="0" lang="en-US" sz="2400" b="1" i="1" u="none" strike="noStrike" cap="none" normalizeH="0" baseline="0" err="1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Times" charset="0"/>
                        </a:rPr>
                        <a:t>bl</a:t>
                      </a:r>
                      <a:endParaRPr kumimoji="0" lang="en-US" sz="2400" b="1" i="1" u="none" strike="noStrike" cap="none" normalizeH="0" baseline="3000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Times" charset="0"/>
                      </a:endParaRPr>
                    </a:p>
                  </a:txBody>
                  <a:tcPr marT="45729" marB="4572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00000"/>
                        <a:buFontTx/>
                        <a:buNone/>
                        <a:tabLst/>
                      </a:pPr>
                      <a:r>
                        <a:rPr kumimoji="0" lang="en-US" sz="2400" b="1" i="1" u="none" strike="noStrike" cap="none" normalizeH="0" baseline="0" err="1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Times" charset="0"/>
                        </a:rPr>
                        <a:t>bd</a:t>
                      </a:r>
                      <a:endParaRPr kumimoji="0" lang="en-US" sz="2400" b="1" i="1" u="none" strike="noStrike" cap="none" normalizeH="0" baseline="3000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Times" charset="0"/>
                      </a:endParaRPr>
                    </a:p>
                  </a:txBody>
                  <a:tcPr marT="45729" marB="45729" horzOverflow="overflow">
                    <a:lnL>
                      <a:noFill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66939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00000"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</a:rPr>
                        <a:t>Optimal?</a:t>
                      </a:r>
                    </a:p>
                  </a:txBody>
                  <a:tcPr marT="45729" marB="4572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00000"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Times" charset="0"/>
                        </a:rPr>
                        <a:t>YES</a:t>
                      </a: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00000"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</a:rPr>
                        <a:t>NO</a:t>
                      </a:r>
                    </a:p>
                  </a:txBody>
                  <a:tcPr marT="45729" marB="4572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00000"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</a:rPr>
                        <a:t>NO</a:t>
                      </a:r>
                    </a:p>
                  </a:txBody>
                  <a:tcPr marT="45729" marB="4572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00000"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Times" charset="0"/>
                        </a:rPr>
                        <a:t>YES</a:t>
                      </a:r>
                    </a:p>
                  </a:txBody>
                  <a:tcPr marT="45729" marB="45729" horzOverflow="overflow">
                    <a:lnL>
                      <a:noFill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79910" name="Text Box 45"/>
          <p:cNvSpPr txBox="1">
            <a:spLocks noChangeArrowheads="1"/>
          </p:cNvSpPr>
          <p:nvPr/>
        </p:nvSpPr>
        <p:spPr bwMode="auto">
          <a:xfrm>
            <a:off x="509588" y="5624513"/>
            <a:ext cx="808196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>
              <a:spcBef>
                <a:spcPct val="50000"/>
              </a:spcBef>
            </a:pPr>
            <a:endParaRPr lang="en-US"/>
          </a:p>
        </p:txBody>
      </p:sp>
      <p:sp>
        <p:nvSpPr>
          <p:cNvPr id="79911" name="Text Box 46"/>
          <p:cNvSpPr txBox="1">
            <a:spLocks noChangeArrowheads="1"/>
          </p:cNvSpPr>
          <p:nvPr/>
        </p:nvSpPr>
        <p:spPr bwMode="auto">
          <a:xfrm>
            <a:off x="3238500" y="1704975"/>
            <a:ext cx="184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       </a:t>
            </a:r>
            <a:fld id="{C48B64EB-9F0B-4F90-97DB-CCC6C5B1083F}" type="slidenum">
              <a:rPr lang="en-US" altLang="en-US" smtClean="0"/>
              <a:pPr>
                <a:defRPr/>
              </a:pPr>
              <a:t>63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1931650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Agents and environments</a:t>
            </a:r>
          </a:p>
        </p:txBody>
      </p:sp>
      <p:sp>
        <p:nvSpPr>
          <p:cNvPr id="24582" name="Rectangle 3"/>
          <p:cNvSpPr>
            <a:spLocks noGrp="1" noChangeArrowheads="1"/>
          </p:cNvSpPr>
          <p:nvPr>
            <p:ph type="body" sz="half" idx="2"/>
          </p:nvPr>
        </p:nvSpPr>
        <p:spPr/>
        <p:txBody>
          <a:bodyPr/>
          <a:lstStyle/>
          <a:p>
            <a:pPr>
              <a:buFont typeface="Symbol" pitchFamily="18" charset="2"/>
              <a:buNone/>
            </a:pPr>
            <a:endParaRPr lang="en-US" sz="1800" dirty="0"/>
          </a:p>
          <a:p>
            <a:pPr>
              <a:buFont typeface="Symbol" pitchFamily="18" charset="2"/>
              <a:buNone/>
            </a:pPr>
            <a:endParaRPr lang="en-US" sz="1800" dirty="0"/>
          </a:p>
          <a:p>
            <a:pPr>
              <a:buFont typeface="Symbol" pitchFamily="18" charset="2"/>
              <a:buNone/>
            </a:pPr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  <p:pic>
        <p:nvPicPr>
          <p:cNvPr id="24583" name="Picture 4" descr="agent-environmen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67000" y="1447800"/>
            <a:ext cx="3733800" cy="168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84" name="Text Box 10"/>
          <p:cNvSpPr txBox="1">
            <a:spLocks noChangeArrowheads="1"/>
          </p:cNvSpPr>
          <p:nvPr/>
        </p:nvSpPr>
        <p:spPr bwMode="auto">
          <a:xfrm>
            <a:off x="685800" y="3657600"/>
            <a:ext cx="7848600" cy="26407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>
              <a:spcBef>
                <a:spcPct val="20000"/>
              </a:spcBef>
              <a:buClr>
                <a:srgbClr val="000099"/>
              </a:buClr>
              <a:buSzPct val="100000"/>
              <a:buFont typeface="Symbol" pitchFamily="18" charset="2"/>
              <a:buChar char="·"/>
            </a:pPr>
            <a:r>
              <a:rPr lang="en-US" b="1" dirty="0" smtClean="0">
                <a:solidFill>
                  <a:srgbClr val="000000"/>
                </a:solidFill>
                <a:latin typeface="Arial" charset="0"/>
              </a:rPr>
              <a:t> An </a:t>
            </a:r>
            <a:r>
              <a:rPr lang="en-US" b="1" dirty="0">
                <a:solidFill>
                  <a:srgbClr val="000000"/>
                </a:solidFill>
                <a:latin typeface="Arial" charset="0"/>
              </a:rPr>
              <a:t>agent is specified by an </a:t>
            </a:r>
            <a:r>
              <a:rPr lang="en-US" b="1" i="1" dirty="0">
                <a:solidFill>
                  <a:srgbClr val="3333CC"/>
                </a:solidFill>
                <a:latin typeface="Arial" charset="0"/>
              </a:rPr>
              <a:t>agent function</a:t>
            </a:r>
            <a:r>
              <a:rPr lang="en-US" i="1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US" i="1" dirty="0" err="1">
                <a:solidFill>
                  <a:srgbClr val="000000"/>
                </a:solidFill>
              </a:rPr>
              <a:t>f:P</a:t>
            </a:r>
            <a:r>
              <a:rPr lang="en-US" i="1" dirty="0">
                <a:solidFill>
                  <a:srgbClr val="000000"/>
                </a:solidFill>
                <a:sym typeface="Symbol"/>
              </a:rPr>
              <a:t> a</a:t>
            </a:r>
            <a:r>
              <a:rPr lang="en-US" b="1" dirty="0">
                <a:solidFill>
                  <a:srgbClr val="000000"/>
                </a:solidFill>
                <a:latin typeface="Arial" charset="0"/>
              </a:rPr>
              <a:t>  that maps a sequence of percept vectors </a:t>
            </a:r>
            <a:r>
              <a:rPr lang="en-US" i="1" dirty="0">
                <a:solidFill>
                  <a:srgbClr val="000000"/>
                </a:solidFill>
              </a:rPr>
              <a:t>P</a:t>
            </a:r>
            <a:r>
              <a:rPr lang="en-US" b="1" dirty="0">
                <a:solidFill>
                  <a:srgbClr val="000000"/>
                </a:solidFill>
                <a:latin typeface="Arial" charset="0"/>
              </a:rPr>
              <a:t> to an action </a:t>
            </a:r>
            <a:r>
              <a:rPr lang="en-US" i="1" dirty="0" smtClean="0">
                <a:solidFill>
                  <a:srgbClr val="000000"/>
                </a:solidFill>
              </a:rPr>
              <a:t>a</a:t>
            </a:r>
            <a:r>
              <a:rPr lang="en-US" b="1" i="1" dirty="0" smtClean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US" b="1" dirty="0" smtClean="0">
                <a:solidFill>
                  <a:srgbClr val="000000"/>
                </a:solidFill>
                <a:latin typeface="Arial" charset="0"/>
              </a:rPr>
              <a:t>from </a:t>
            </a:r>
            <a:r>
              <a:rPr lang="en-US" b="1" dirty="0">
                <a:solidFill>
                  <a:srgbClr val="000000"/>
                </a:solidFill>
                <a:latin typeface="Arial" charset="0"/>
              </a:rPr>
              <a:t>a set </a:t>
            </a:r>
            <a:r>
              <a:rPr lang="en-US" i="1" dirty="0">
                <a:solidFill>
                  <a:srgbClr val="000000"/>
                </a:solidFill>
              </a:rPr>
              <a:t>A</a:t>
            </a:r>
            <a:r>
              <a:rPr lang="en-US" b="1" dirty="0">
                <a:solidFill>
                  <a:srgbClr val="000000"/>
                </a:solidFill>
                <a:latin typeface="Arial" charset="0"/>
              </a:rPr>
              <a:t>:</a:t>
            </a:r>
          </a:p>
          <a:p>
            <a:pPr lvl="2">
              <a:spcBef>
                <a:spcPct val="20000"/>
              </a:spcBef>
              <a:buClr>
                <a:srgbClr val="000099"/>
              </a:buClr>
              <a:buSzPct val="100000"/>
            </a:pPr>
            <a:r>
              <a:rPr lang="en-US" i="1" dirty="0">
                <a:solidFill>
                  <a:srgbClr val="000000"/>
                </a:solidFill>
              </a:rPr>
              <a:t>P=[</a:t>
            </a:r>
            <a:r>
              <a:rPr lang="en-US" b="1" i="1" dirty="0">
                <a:solidFill>
                  <a:srgbClr val="000000"/>
                </a:solidFill>
              </a:rPr>
              <a:t>p</a:t>
            </a:r>
            <a:r>
              <a:rPr lang="en-US" b="1" i="1" baseline="-25000" dirty="0">
                <a:solidFill>
                  <a:srgbClr val="000000"/>
                </a:solidFill>
              </a:rPr>
              <a:t>0</a:t>
            </a:r>
            <a:r>
              <a:rPr lang="en-US" i="1" dirty="0">
                <a:solidFill>
                  <a:srgbClr val="000000"/>
                </a:solidFill>
              </a:rPr>
              <a:t>, </a:t>
            </a:r>
            <a:r>
              <a:rPr lang="en-US" b="1" i="1" dirty="0">
                <a:solidFill>
                  <a:srgbClr val="000000"/>
                </a:solidFill>
              </a:rPr>
              <a:t>p</a:t>
            </a:r>
            <a:r>
              <a:rPr lang="en-US" b="1" i="1" baseline="-25000" dirty="0">
                <a:solidFill>
                  <a:srgbClr val="000000"/>
                </a:solidFill>
              </a:rPr>
              <a:t>1</a:t>
            </a:r>
            <a:r>
              <a:rPr lang="en-US" i="1" dirty="0">
                <a:solidFill>
                  <a:srgbClr val="000000"/>
                </a:solidFill>
              </a:rPr>
              <a:t>, … , </a:t>
            </a:r>
            <a:r>
              <a:rPr lang="en-US" b="1" i="1" dirty="0" err="1">
                <a:solidFill>
                  <a:srgbClr val="000000"/>
                </a:solidFill>
              </a:rPr>
              <a:t>p</a:t>
            </a:r>
            <a:r>
              <a:rPr lang="en-US" b="1" i="1" baseline="-25000" dirty="0" err="1">
                <a:solidFill>
                  <a:srgbClr val="000000"/>
                </a:solidFill>
              </a:rPr>
              <a:t>t</a:t>
            </a:r>
            <a:r>
              <a:rPr lang="en-US" i="1" dirty="0">
                <a:solidFill>
                  <a:srgbClr val="000000"/>
                </a:solidFill>
              </a:rPr>
              <a:t>]</a:t>
            </a:r>
          </a:p>
          <a:p>
            <a:pPr lvl="2">
              <a:spcBef>
                <a:spcPct val="20000"/>
              </a:spcBef>
              <a:buClr>
                <a:srgbClr val="000099"/>
              </a:buClr>
              <a:buSzPct val="100000"/>
            </a:pPr>
            <a:r>
              <a:rPr lang="en-US" i="1" dirty="0">
                <a:solidFill>
                  <a:srgbClr val="000000"/>
                </a:solidFill>
              </a:rPr>
              <a:t>A={a</a:t>
            </a:r>
            <a:r>
              <a:rPr lang="en-US" i="1" baseline="-25000" dirty="0">
                <a:solidFill>
                  <a:srgbClr val="000000"/>
                </a:solidFill>
              </a:rPr>
              <a:t>0</a:t>
            </a:r>
            <a:r>
              <a:rPr lang="en-US" i="1" dirty="0">
                <a:solidFill>
                  <a:srgbClr val="000000"/>
                </a:solidFill>
              </a:rPr>
              <a:t>, a</a:t>
            </a:r>
            <a:r>
              <a:rPr lang="en-US" i="1" baseline="-25000" dirty="0">
                <a:solidFill>
                  <a:srgbClr val="000000"/>
                </a:solidFill>
              </a:rPr>
              <a:t>1</a:t>
            </a:r>
            <a:r>
              <a:rPr lang="en-US" i="1" dirty="0">
                <a:solidFill>
                  <a:srgbClr val="000000"/>
                </a:solidFill>
              </a:rPr>
              <a:t>, … , </a:t>
            </a:r>
            <a:r>
              <a:rPr lang="en-US" i="1" dirty="0" err="1">
                <a:solidFill>
                  <a:srgbClr val="000000"/>
                </a:solidFill>
              </a:rPr>
              <a:t>a</a:t>
            </a:r>
            <a:r>
              <a:rPr lang="en-US" i="1" baseline="-25000" dirty="0" err="1">
                <a:solidFill>
                  <a:srgbClr val="000000"/>
                </a:solidFill>
              </a:rPr>
              <a:t>k</a:t>
            </a:r>
            <a:r>
              <a:rPr lang="en-US" i="1" dirty="0">
                <a:solidFill>
                  <a:srgbClr val="000000"/>
                </a:solidFill>
              </a:rPr>
              <a:t>}</a:t>
            </a:r>
          </a:p>
          <a:p>
            <a:pPr>
              <a:spcBef>
                <a:spcPct val="50000"/>
              </a:spcBef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solidFill>
                  <a:srgbClr val="000000"/>
                </a:solidFill>
              </a:rPr>
              <a:t>CIS 421/521 - Intro to AI - </a:t>
            </a:r>
            <a:r>
              <a:rPr lang="de-DE" dirty="0" smtClean="0">
                <a:solidFill>
                  <a:srgbClr val="000000"/>
                </a:solidFill>
              </a:rPr>
              <a:t>Fall 2018</a:t>
            </a:r>
            <a:endParaRPr lang="en-US" altLang="en-US" dirty="0">
              <a:solidFill>
                <a:srgbClr val="0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1B2BE72-86C1-4014-90AF-6A8398308A80}" type="slidenum">
              <a:rPr lang="en-US" altLang="en-US" smtClean="0">
                <a:solidFill>
                  <a:srgbClr val="000000"/>
                </a:solidFill>
              </a:rPr>
              <a:pPr>
                <a:defRPr/>
              </a:pPr>
              <a:t>7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8512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0" y="3256461"/>
            <a:ext cx="1969226" cy="1969226"/>
          </a:xfrm>
          <a:prstGeom prst="rect">
            <a:avLst/>
          </a:prstGeom>
        </p:spPr>
      </p:pic>
      <p:sp>
        <p:nvSpPr>
          <p:cNvPr id="2355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Agents</a:t>
            </a:r>
          </a:p>
        </p:txBody>
      </p:sp>
      <p:sp>
        <p:nvSpPr>
          <p:cNvPr id="23557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600200"/>
            <a:ext cx="7772400" cy="45720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000"/>
              <a:t>An </a:t>
            </a:r>
            <a:r>
              <a:rPr lang="en-US" sz="2000" i="1">
                <a:solidFill>
                  <a:schemeClr val="accent2"/>
                </a:solidFill>
              </a:rPr>
              <a:t>agent</a:t>
            </a:r>
            <a:r>
              <a:rPr lang="en-US" sz="2000"/>
              <a:t> is anything that can be viewed as </a:t>
            </a:r>
          </a:p>
          <a:p>
            <a:pPr lvl="1">
              <a:lnSpc>
                <a:spcPct val="90000"/>
              </a:lnSpc>
            </a:pPr>
            <a:r>
              <a:rPr lang="en-US" sz="1800" i="1">
                <a:solidFill>
                  <a:schemeClr val="accent2"/>
                </a:solidFill>
              </a:rPr>
              <a:t>perceiving</a:t>
            </a:r>
            <a:r>
              <a:rPr lang="en-US" sz="1800"/>
              <a:t> its </a:t>
            </a:r>
            <a:r>
              <a:rPr lang="en-US" sz="1800" i="1">
                <a:solidFill>
                  <a:schemeClr val="accent2"/>
                </a:solidFill>
              </a:rPr>
              <a:t>environment</a:t>
            </a:r>
            <a:r>
              <a:rPr lang="en-US" sz="1800"/>
              <a:t> through </a:t>
            </a:r>
            <a:r>
              <a:rPr lang="en-US" sz="1800" i="1">
                <a:solidFill>
                  <a:schemeClr val="accent2"/>
                </a:solidFill>
              </a:rPr>
              <a:t>sensors</a:t>
            </a:r>
            <a:r>
              <a:rPr lang="en-US" sz="1800"/>
              <a:t> and </a:t>
            </a:r>
          </a:p>
          <a:p>
            <a:pPr lvl="1">
              <a:lnSpc>
                <a:spcPct val="90000"/>
              </a:lnSpc>
            </a:pPr>
            <a:r>
              <a:rPr lang="en-US" sz="1800" i="1">
                <a:solidFill>
                  <a:schemeClr val="accent2"/>
                </a:solidFill>
              </a:rPr>
              <a:t>acting</a:t>
            </a:r>
            <a:r>
              <a:rPr lang="en-US" sz="1800"/>
              <a:t> upon that environment through </a:t>
            </a:r>
            <a:r>
              <a:rPr lang="en-US" sz="1800" i="1">
                <a:solidFill>
                  <a:schemeClr val="accent2"/>
                </a:solidFill>
              </a:rPr>
              <a:t>actuators</a:t>
            </a:r>
          </a:p>
          <a:p>
            <a:pPr>
              <a:lnSpc>
                <a:spcPct val="90000"/>
              </a:lnSpc>
              <a:buFont typeface="Symbol" pitchFamily="18" charset="2"/>
              <a:buNone/>
            </a:pPr>
            <a:endParaRPr lang="en-US" sz="2000"/>
          </a:p>
          <a:p>
            <a:pPr>
              <a:lnSpc>
                <a:spcPct val="90000"/>
              </a:lnSpc>
            </a:pPr>
            <a:r>
              <a:rPr lang="en-US" sz="2000"/>
              <a:t>Human agent: </a:t>
            </a:r>
          </a:p>
          <a:p>
            <a:pPr lvl="1">
              <a:lnSpc>
                <a:spcPct val="90000"/>
              </a:lnSpc>
            </a:pPr>
            <a:r>
              <a:rPr lang="en-US" sz="1800"/>
              <a:t>Sensors: eyes, ears, ...</a:t>
            </a:r>
          </a:p>
          <a:p>
            <a:pPr lvl="1">
              <a:lnSpc>
                <a:spcPct val="90000"/>
              </a:lnSpc>
            </a:pPr>
            <a:r>
              <a:rPr lang="en-US" sz="1800"/>
              <a:t>Actuators: hands, legs, mouth, …</a:t>
            </a:r>
          </a:p>
          <a:p>
            <a:pPr>
              <a:lnSpc>
                <a:spcPct val="90000"/>
              </a:lnSpc>
            </a:pPr>
            <a:endParaRPr lang="en-US" sz="2000"/>
          </a:p>
          <a:p>
            <a:pPr>
              <a:lnSpc>
                <a:spcPct val="90000"/>
              </a:lnSpc>
            </a:pPr>
            <a:r>
              <a:rPr lang="en-US" sz="2000"/>
              <a:t>Robotic agent: </a:t>
            </a:r>
          </a:p>
          <a:p>
            <a:pPr lvl="1">
              <a:lnSpc>
                <a:spcPct val="90000"/>
              </a:lnSpc>
            </a:pPr>
            <a:r>
              <a:rPr lang="en-US" sz="1800"/>
              <a:t>Sensors: cameras and infrared range finders </a:t>
            </a:r>
          </a:p>
          <a:p>
            <a:pPr lvl="1">
              <a:lnSpc>
                <a:spcPct val="90000"/>
              </a:lnSpc>
            </a:pPr>
            <a:r>
              <a:rPr lang="en-US" sz="1800"/>
              <a:t>Actuators: various motors</a:t>
            </a:r>
          </a:p>
          <a:p>
            <a:pPr>
              <a:lnSpc>
                <a:spcPct val="90000"/>
              </a:lnSpc>
            </a:pPr>
            <a:endParaRPr lang="en-US" sz="2000"/>
          </a:p>
          <a:p>
            <a:pPr>
              <a:lnSpc>
                <a:spcPct val="90000"/>
              </a:lnSpc>
            </a:pPr>
            <a:r>
              <a:rPr lang="en-US" sz="2000"/>
              <a:t>Agents include humans, robots, softbots, </a:t>
            </a:r>
            <a:r>
              <a:rPr lang="en-US" sz="2000" i="1"/>
              <a:t>thermostats</a:t>
            </a:r>
            <a:r>
              <a:rPr lang="en-US" sz="2000"/>
              <a:t>, …</a:t>
            </a:r>
          </a:p>
        </p:txBody>
      </p:sp>
      <p:sp>
        <p:nvSpPr>
          <p:cNvPr id="23554" name="Date Placeholder 3"/>
          <p:cNvSpPr>
            <a:spLocks noGrp="1"/>
          </p:cNvSpPr>
          <p:nvPr>
            <p:ph type="dt" sz="half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r>
              <a:rPr lang="en-US" sz="1400" dirty="0"/>
              <a:t>CIS 421/521 - Intro to AI - </a:t>
            </a:r>
            <a:r>
              <a:rPr lang="de-DE" sz="1400" dirty="0" smtClean="0"/>
              <a:t>Fall 2018</a:t>
            </a:r>
            <a:endParaRPr lang="en-US" altLang="en-US" sz="1400" dirty="0"/>
          </a:p>
        </p:txBody>
      </p:sp>
      <p:sp>
        <p:nvSpPr>
          <p:cNvPr id="23555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fld id="{00C54F8E-FEE8-4A0E-AA0D-6CC81AA51F1E}" type="slidenum">
              <a:rPr lang="en-US" altLang="en-US" sz="1400" smtClean="0"/>
              <a:pPr/>
              <a:t>8</a:t>
            </a:fld>
            <a:endParaRPr lang="en-US" altLang="en-US" sz="1400"/>
          </a:p>
        </p:txBody>
      </p:sp>
    </p:spTree>
    <p:extLst>
      <p:ext uri="{BB962C8B-B14F-4D97-AF65-F5344CB8AC3E}">
        <p14:creationId xmlns:p14="http://schemas.microsoft.com/office/powerpoint/2010/main" val="68849569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Agent function &amp; program</a:t>
            </a:r>
          </a:p>
        </p:txBody>
      </p:sp>
      <p:sp>
        <p:nvSpPr>
          <p:cNvPr id="2560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The </a:t>
            </a:r>
            <a:r>
              <a:rPr lang="en-US" i="1">
                <a:solidFill>
                  <a:schemeClr val="accent2"/>
                </a:solidFill>
              </a:rPr>
              <a:t>agent program</a:t>
            </a:r>
            <a:r>
              <a:rPr lang="en-US"/>
              <a:t> runs on the physical </a:t>
            </a:r>
            <a:r>
              <a:rPr lang="en-US" i="1">
                <a:solidFill>
                  <a:schemeClr val="accent2"/>
                </a:solidFill>
              </a:rPr>
              <a:t>architecture</a:t>
            </a:r>
            <a:r>
              <a:rPr lang="en-US"/>
              <a:t> to </a:t>
            </a:r>
            <a:r>
              <a:rPr lang="en-US" i="1"/>
              <a:t>produce</a:t>
            </a:r>
            <a:r>
              <a:rPr lang="en-US"/>
              <a:t> </a:t>
            </a:r>
            <a:r>
              <a:rPr lang="en-US" b="0" i="1">
                <a:latin typeface="Times New Roman" pitchFamily="18" charset="0"/>
              </a:rPr>
              <a:t>f</a:t>
            </a:r>
          </a:p>
          <a:p>
            <a:pPr lvl="1"/>
            <a:r>
              <a:rPr lang="en-US" i="1"/>
              <a:t>agent = architecture + program</a:t>
            </a:r>
          </a:p>
          <a:p>
            <a:r>
              <a:rPr lang="en-US"/>
              <a:t>“Easy” solution: table that maps every possible sequence </a:t>
            </a:r>
            <a:r>
              <a:rPr lang="en-US" b="0" i="1">
                <a:latin typeface="Times New Roman" pitchFamily="18" charset="0"/>
              </a:rPr>
              <a:t>P</a:t>
            </a:r>
            <a:r>
              <a:rPr lang="en-US" i="1"/>
              <a:t> </a:t>
            </a:r>
            <a:r>
              <a:rPr lang="en-US"/>
              <a:t>to an action </a:t>
            </a:r>
            <a:r>
              <a:rPr lang="en-US" b="0" i="1">
                <a:latin typeface="Times New Roman" pitchFamily="18" charset="0"/>
              </a:rPr>
              <a:t>a</a:t>
            </a:r>
          </a:p>
          <a:p>
            <a:pPr lvl="1"/>
            <a:r>
              <a:rPr lang="en-US"/>
              <a:t>One small problem: exponential in length of </a:t>
            </a:r>
            <a:r>
              <a:rPr lang="en-US" sz="2400" i="1">
                <a:latin typeface="Times New Roman" pitchFamily="18" charset="0"/>
              </a:rPr>
              <a:t>P</a:t>
            </a:r>
          </a:p>
        </p:txBody>
      </p:sp>
      <p:sp>
        <p:nvSpPr>
          <p:cNvPr id="25602" name="Date Placeholder 3"/>
          <p:cNvSpPr>
            <a:spLocks noGrp="1"/>
          </p:cNvSpPr>
          <p:nvPr>
            <p:ph type="dt" sz="half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r>
              <a:rPr lang="en-US" sz="1400" dirty="0"/>
              <a:t>CIS 421/521 - Intro to AI - </a:t>
            </a:r>
            <a:r>
              <a:rPr lang="de-DE" sz="1400" dirty="0" smtClean="0"/>
              <a:t>Fall 2018</a:t>
            </a:r>
            <a:endParaRPr lang="en-US" altLang="en-US" sz="1400" dirty="0"/>
          </a:p>
        </p:txBody>
      </p:sp>
      <p:sp>
        <p:nvSpPr>
          <p:cNvPr id="25603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fld id="{A2F7CA9D-011C-4002-98F5-C26D54DEC6D9}" type="slidenum">
              <a:rPr lang="en-US" altLang="en-US" sz="1400" smtClean="0"/>
              <a:pPr/>
              <a:t>9</a:t>
            </a:fld>
            <a:endParaRPr lang="en-US" altLang="en-US" sz="1400"/>
          </a:p>
        </p:txBody>
      </p:sp>
    </p:spTree>
    <p:extLst>
      <p:ext uri="{BB962C8B-B14F-4D97-AF65-F5344CB8AC3E}">
        <p14:creationId xmlns:p14="http://schemas.microsoft.com/office/powerpoint/2010/main" val="44818641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FAULTFONTSIZE" val="10"/>
  <p:tag name="DEFAULTWIDTH" val="348"/>
  <p:tag name="DEFAULTHEIGHT" val="200"/>
</p:tagLst>
</file>

<file path=ppt/theme/theme1.xml><?xml version="1.0" encoding="utf-8"?>
<a:theme xmlns:a="http://schemas.openxmlformats.org/drawingml/2006/main" name="1_bbn-upenn">
  <a:themeElements>
    <a:clrScheme name="Custom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0070C0"/>
      </a:hlink>
      <a:folHlink>
        <a:srgbClr val="B2B2B2"/>
      </a:folHlink>
    </a:clrScheme>
    <a:fontScheme name="1_bbn-upen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cs typeface="Arial" charset="0"/>
          </a:defRPr>
        </a:defPPr>
      </a:lstStyle>
    </a:lnDef>
    <a:txDef>
      <a:spPr bwMode="auto">
        <a:noFill/>
        <a:ln>
          <a:noFill/>
        </a:ln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  <a:ext uri="{91240B29-F687-4F45-9708-019B960494DF}">
            <a14:hiddenLine xmlns:a14="http://schemas.microsoft.com/office/drawing/2010/main" w="9525">
              <a:solidFill>
                <a:srgbClr val="000000"/>
              </a:solidFill>
              <a:miter lim="800000"/>
              <a:headEnd/>
              <a:tailEnd/>
            </a14:hiddenLine>
          </a:ext>
        </a:extLst>
      </a:spPr>
      <a:bodyPr wrap="none" lIns="92075" tIns="46038" rIns="92075" bIns="46038" anchor="ctr"/>
      <a:lstStyle>
        <a:defPPr>
          <a:defRPr sz="1400" dirty="0"/>
        </a:defPPr>
      </a:lstStyle>
    </a:txDef>
  </a:objectDefaults>
  <a:extraClrSchemeLst>
    <a:extraClrScheme>
      <a:clrScheme name="1_bbn-upenn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bn-upen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bn-upenn 3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bn-upenn 4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bn-upenn 5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bn-upenn 6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bn-upenn 7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upenn-bbn1</Template>
  <TotalTime>0</TotalTime>
  <Words>3591</Words>
  <Application>Microsoft Macintosh PowerPoint</Application>
  <PresentationFormat>On-screen Show (4:3)</PresentationFormat>
  <Paragraphs>928</Paragraphs>
  <Slides>63</Slides>
  <Notes>59</Notes>
  <HiddenSlides>1</HiddenSlides>
  <MMClips>0</MMClips>
  <ScaleCrop>false</ScaleCrop>
  <HeadingPairs>
    <vt:vector size="8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78" baseType="lpstr">
      <vt:lpstr>Consolas</vt:lpstr>
      <vt:lpstr>Courier New</vt:lpstr>
      <vt:lpstr>Engravers MT</vt:lpstr>
      <vt:lpstr>Mangal</vt:lpstr>
      <vt:lpstr>Monotype Corsiva</vt:lpstr>
      <vt:lpstr>Symbol</vt:lpstr>
      <vt:lpstr>Times New Roman</vt:lpstr>
      <vt:lpstr>Wingdings</vt:lpstr>
      <vt:lpstr>Arial</vt:lpstr>
      <vt:lpstr>Arial Narrow</vt:lpstr>
      <vt:lpstr>ＭＳ Ｐゴシック</vt:lpstr>
      <vt:lpstr>Tahoma</vt:lpstr>
      <vt:lpstr>Times</vt:lpstr>
      <vt:lpstr>1_bbn-upenn</vt:lpstr>
      <vt:lpstr>Equation</vt:lpstr>
      <vt:lpstr>PowerPoint Presentation</vt:lpstr>
      <vt:lpstr>Intelligent Agents, Search Problem Formulation and Uninformed Search</vt:lpstr>
      <vt:lpstr>Outline for today’s lecture</vt:lpstr>
      <vt:lpstr>Review: What is AI?</vt:lpstr>
      <vt:lpstr>Review: Acting rationally:  rational agents</vt:lpstr>
      <vt:lpstr>Agents</vt:lpstr>
      <vt:lpstr>Agents and environments</vt:lpstr>
      <vt:lpstr>Agents</vt:lpstr>
      <vt:lpstr>Agent function &amp; program</vt:lpstr>
      <vt:lpstr>Rational agents</vt:lpstr>
      <vt:lpstr>Performance measure - example</vt:lpstr>
      <vt:lpstr>Rationality is not  omniscience</vt:lpstr>
      <vt:lpstr>Rational agents 2</vt:lpstr>
      <vt:lpstr>Outline for today’s lecture</vt:lpstr>
      <vt:lpstr>Task environments</vt:lpstr>
      <vt:lpstr>PEAS: Specifying an automated taxi driver</vt:lpstr>
      <vt:lpstr>PEAS: Specifying an automated taxi driver</vt:lpstr>
      <vt:lpstr>PEAS: Medical diagnosis system</vt:lpstr>
      <vt:lpstr>The rational agent designer’s goal</vt:lpstr>
      <vt:lpstr>Environment types: Definitions 1</vt:lpstr>
      <vt:lpstr>Environment types: Definitions 2</vt:lpstr>
      <vt:lpstr>Examples</vt:lpstr>
      <vt:lpstr>Environment Restrictions for Now</vt:lpstr>
      <vt:lpstr>Problem Solving Agents &amp; Problem Formulation</vt:lpstr>
      <vt:lpstr>Example search problem: 8-puzzle</vt:lpstr>
      <vt:lpstr>Example search problem:  holiday in Romania</vt:lpstr>
      <vt:lpstr>Holiday in Romania</vt:lpstr>
      <vt:lpstr>More formally, a problem is defined by:</vt:lpstr>
      <vt:lpstr>Solutions &amp; Optimal Solutions</vt:lpstr>
      <vt:lpstr>Art: Formulating a Search Problem</vt:lpstr>
      <vt:lpstr>Example: 8-puzzle</vt:lpstr>
      <vt:lpstr>Example: 8-puzzle</vt:lpstr>
      <vt:lpstr>Example: 8-puzzle</vt:lpstr>
      <vt:lpstr>Hard subtask: Selecting a state space</vt:lpstr>
      <vt:lpstr>Outline for today’s lecture</vt:lpstr>
      <vt:lpstr>Useful Concepts</vt:lpstr>
      <vt:lpstr>Basic search algorithms: Tree Search</vt:lpstr>
      <vt:lpstr>Generalized tree search</vt:lpstr>
      <vt:lpstr>8-Puzzle: States and Nodes</vt:lpstr>
      <vt:lpstr>PowerPoint Presentation</vt:lpstr>
      <vt:lpstr>Problem: Repeated states</vt:lpstr>
      <vt:lpstr>Solution: Graph Search!</vt:lpstr>
      <vt:lpstr>Graph Search vs Tree Search</vt:lpstr>
      <vt:lpstr>Uninformed Search Strategies </vt:lpstr>
      <vt:lpstr>Uninformed search strategies:</vt:lpstr>
      <vt:lpstr>Search Strategies</vt:lpstr>
      <vt:lpstr>Introduction to space complexity</vt:lpstr>
      <vt:lpstr>Review: Breadth-first search</vt:lpstr>
      <vt:lpstr>Breadth-first search (simplified)</vt:lpstr>
      <vt:lpstr>Properties of breadth-first search</vt:lpstr>
      <vt:lpstr>Exponential Space (and time) Not Good...</vt:lpstr>
      <vt:lpstr>Review: Depth-first search</vt:lpstr>
      <vt:lpstr>Properties of depth-first search</vt:lpstr>
      <vt:lpstr>Depth-first vs Breadth-first</vt:lpstr>
      <vt:lpstr>Outline for today’s lecture</vt:lpstr>
      <vt:lpstr>Search Conundrum</vt:lpstr>
      <vt:lpstr>Depth-limited search: A building block</vt:lpstr>
      <vt:lpstr>Iterative deepening search</vt:lpstr>
      <vt:lpstr>Nodes constructed at each deepening</vt:lpstr>
      <vt:lpstr>Total nodes constructed:</vt:lpstr>
      <vt:lpstr>ID search, Evaluation II: Time Complexity</vt:lpstr>
      <vt:lpstr>ID search, Evaluation III</vt:lpstr>
      <vt:lpstr>Summary of algorithms</vt:lpstr>
    </vt:vector>
  </TitlesOfParts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2013-09-03T01:57:58Z</dcterms:created>
  <dcterms:modified xsi:type="dcterms:W3CDTF">2018-09-06T15:23:22Z</dcterms:modified>
</cp:coreProperties>
</file>